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9" r:id="rId1"/>
  </p:sldMasterIdLst>
  <p:notesMasterIdLst>
    <p:notesMasterId r:id="rId10"/>
  </p:notesMasterIdLst>
  <p:sldIdLst>
    <p:sldId id="256" r:id="rId2"/>
    <p:sldId id="257" r:id="rId3"/>
    <p:sldId id="258" r:id="rId4"/>
    <p:sldId id="261" r:id="rId5"/>
    <p:sldId id="259" r:id="rId6"/>
    <p:sldId id="262" r:id="rId7"/>
    <p:sldId id="264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873E"/>
    <a:srgbClr val="D9D9D9"/>
    <a:srgbClr val="E4E4E4"/>
    <a:srgbClr val="A9A5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B9B647-1D68-4163-8CD9-BD8F246F6D08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6468B9-BEB6-43A9-9834-3CFF978630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192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6468B9-BEB6-43A9-9834-3CFF978630B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87816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6468B9-BEB6-43A9-9834-3CFF978630B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66413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6468B9-BEB6-43A9-9834-3CFF978630B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6007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620E8-E1B0-44CB-8CC2-75E2FA92F4FD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A8FA2-956F-44C4-BF19-3507BCEFD7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713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620E8-E1B0-44CB-8CC2-75E2FA92F4FD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A8FA2-956F-44C4-BF19-3507BCEFD7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5645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620E8-E1B0-44CB-8CC2-75E2FA92F4FD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A8FA2-956F-44C4-BF19-3507BCEFD7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2866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620E8-E1B0-44CB-8CC2-75E2FA92F4FD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A8FA2-956F-44C4-BF19-3507BCEFD7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803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620E8-E1B0-44CB-8CC2-75E2FA92F4FD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A8FA2-956F-44C4-BF19-3507BCEFD7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4146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620E8-E1B0-44CB-8CC2-75E2FA92F4FD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A8FA2-956F-44C4-BF19-3507BCEFD7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3115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620E8-E1B0-44CB-8CC2-75E2FA92F4FD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A8FA2-956F-44C4-BF19-3507BCEFD7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8097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620E8-E1B0-44CB-8CC2-75E2FA92F4FD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A8FA2-956F-44C4-BF19-3507BCEFD7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478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620E8-E1B0-44CB-8CC2-75E2FA92F4FD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A8FA2-956F-44C4-BF19-3507BCEFD7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240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620E8-E1B0-44CB-8CC2-75E2FA92F4FD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A8FA2-956F-44C4-BF19-3507BCEFD7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3389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620E8-E1B0-44CB-8CC2-75E2FA92F4FD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A8FA2-956F-44C4-BF19-3507BCEFD7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4735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5D620E8-E1B0-44CB-8CC2-75E2FA92F4FD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DEA8FA2-956F-44C4-BF19-3507BCEFD7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838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02DD4CF3-C2FB-F607-9C26-C2D6DD5D25F6}"/>
              </a:ext>
            </a:extLst>
          </p:cNvPr>
          <p:cNvSpPr txBox="1"/>
          <p:nvPr/>
        </p:nvSpPr>
        <p:spPr>
          <a:xfrm>
            <a:off x="122265" y="2890391"/>
            <a:ext cx="951906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dirty="0">
                <a:latin typeface="+mn-lt"/>
                <a:cs typeface="Times New Roman" pitchFamily="18" charset="0"/>
              </a:rPr>
              <a:t>Зачисление в образовательную организацию иностранных граждан</a:t>
            </a:r>
            <a:endParaRPr lang="ru-RU" sz="4000" b="1" dirty="0">
              <a:latin typeface="Montserrat Medium" panose="00000600000000000000" pitchFamily="2" charset="-52"/>
              <a:cs typeface="Times New Roman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0BAC4FD-4870-F27E-2180-FD2A56244B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9394" y="780178"/>
            <a:ext cx="2771932" cy="2771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74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9E31AC-FCD7-5313-7526-B012C9A00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460E91B-0D06-8BD4-AB2B-E62B5F7824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B786E98-4328-6BE8-3068-D98D7C61CB9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2887A36-4BF3-7F17-432D-A5D43BE298CB}"/>
              </a:ext>
            </a:extLst>
          </p:cNvPr>
          <p:cNvSpPr/>
          <p:nvPr/>
        </p:nvSpPr>
        <p:spPr>
          <a:xfrm>
            <a:off x="0" y="0"/>
            <a:ext cx="12192000" cy="8641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169607F-82D4-9A24-9393-D5D1F190F039}"/>
              </a:ext>
            </a:extLst>
          </p:cNvPr>
          <p:cNvSpPr/>
          <p:nvPr/>
        </p:nvSpPr>
        <p:spPr>
          <a:xfrm>
            <a:off x="0" y="6355830"/>
            <a:ext cx="12192000" cy="502170"/>
          </a:xfrm>
          <a:prstGeom prst="rect">
            <a:avLst/>
          </a:prstGeom>
          <a:solidFill>
            <a:srgbClr val="E4E4E4"/>
          </a:solidFill>
          <a:ln>
            <a:solidFill>
              <a:srgbClr val="E4E4E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0249DD7-EC42-BC8A-F765-52288687B8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27892" y="-14100"/>
            <a:ext cx="864108" cy="864108"/>
          </a:xfrm>
          <a:prstGeom prst="rect">
            <a:avLst/>
          </a:prstGeom>
        </p:spPr>
      </p:pic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561737CD-0809-8005-AC8D-F105ACA1CAD7}"/>
              </a:ext>
            </a:extLst>
          </p:cNvPr>
          <p:cNvSpPr/>
          <p:nvPr/>
        </p:nvSpPr>
        <p:spPr>
          <a:xfrm>
            <a:off x="3657600" y="3537065"/>
            <a:ext cx="2253496" cy="2101735"/>
          </a:xfrm>
          <a:prstGeom prst="roundRect">
            <a:avLst>
              <a:gd name="adj" fmla="val 644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1400" b="1" spc="-5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Порядок приема на обучение по образовательным программам начального общего, основного общего и среднего общего образования</a:t>
            </a:r>
            <a:endParaRPr lang="ru-RU" sz="4000" b="1" kern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6733677C-8BE5-5A4D-C9A7-7E295E1A45BC}"/>
              </a:ext>
            </a:extLst>
          </p:cNvPr>
          <p:cNvSpPr/>
          <p:nvPr/>
        </p:nvSpPr>
        <p:spPr>
          <a:xfrm>
            <a:off x="9656751" y="3657600"/>
            <a:ext cx="2245876" cy="2133600"/>
          </a:xfrm>
          <a:prstGeom prst="roundRect">
            <a:avLst>
              <a:gd name="adj" fmla="val 644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kern="1200">
              <a:solidFill>
                <a:prstClr val="white"/>
              </a:solidFill>
            </a:endParaRP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F49D7FD3-435B-E353-DB11-9A465FBFFD7A}"/>
              </a:ext>
            </a:extLst>
          </p:cNvPr>
          <p:cNvSpPr/>
          <p:nvPr/>
        </p:nvSpPr>
        <p:spPr>
          <a:xfrm>
            <a:off x="3657600" y="1127956"/>
            <a:ext cx="2245876" cy="2409109"/>
          </a:xfrm>
          <a:prstGeom prst="roundRect">
            <a:avLst>
              <a:gd name="adj" fmla="val 6448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50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b="1" spc="-5" dirty="0" err="1">
                <a:solidFill>
                  <a:prstClr val="white"/>
                </a:solidFill>
                <a:latin typeface="Century Gothic" panose="020B0502020202020204" pitchFamily="34" charset="0"/>
              </a:rPr>
              <a:t>Минпросвещения</a:t>
            </a:r>
            <a:r>
              <a:rPr lang="ru-RU" sz="1000" b="1" spc="-5" dirty="0">
                <a:solidFill>
                  <a:prstClr val="white"/>
                </a:solidFill>
                <a:latin typeface="Century Gothic" panose="020B0502020202020204" pitchFamily="34" charset="0"/>
              </a:rPr>
              <a:t> России </a:t>
            </a:r>
          </a:p>
          <a:p>
            <a:pPr marL="0" marR="0" lvl="0" indent="0" algn="ctr" defTabSz="7150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b="1" spc="-5" dirty="0">
                <a:solidFill>
                  <a:prstClr val="white"/>
                </a:solidFill>
                <a:latin typeface="Century Gothic" panose="020B0502020202020204" pitchFamily="34" charset="0"/>
              </a:rPr>
              <a:t>№ 171 от 04 марта 2025 г.</a:t>
            </a:r>
          </a:p>
          <a:p>
            <a:pPr marL="0" marR="0" lvl="0" indent="0" algn="ctr" defTabSz="7150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000" spc="-5" dirty="0">
              <a:solidFill>
                <a:prstClr val="white"/>
              </a:solidFill>
              <a:latin typeface="Century Gothic" panose="020B0502020202020204" pitchFamily="34" charset="0"/>
            </a:endParaRPr>
          </a:p>
          <a:p>
            <a:pPr marL="0" marR="0" lvl="0" indent="0" algn="ctr" defTabSz="7150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spc="-5" dirty="0">
                <a:solidFill>
                  <a:prstClr val="white"/>
                </a:solidFill>
                <a:latin typeface="Century Gothic" panose="020B0502020202020204" pitchFamily="34" charset="0"/>
              </a:rPr>
              <a:t>«О внесении изменений в Порядок приема на обучение по образовательным программам начального общего, основного общего и среднего общего образования, утвержденный приказом Министерства просвещения Российской Федерации от 2 сентября 2020 г. № 458» </a:t>
            </a:r>
            <a:endParaRPr lang="ru-RU" sz="2400" kern="1200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5FCDB635-341B-A4A8-FDA9-1AE046F706BB}"/>
              </a:ext>
            </a:extLst>
          </p:cNvPr>
          <p:cNvSpPr/>
          <p:nvPr/>
        </p:nvSpPr>
        <p:spPr>
          <a:xfrm>
            <a:off x="9668331" y="1149912"/>
            <a:ext cx="2245876" cy="2507688"/>
          </a:xfrm>
          <a:prstGeom prst="roundRect">
            <a:avLst>
              <a:gd name="adj" fmla="val 6448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kern="1200">
              <a:solidFill>
                <a:prstClr val="white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2218B48B-EBFF-7E3D-8DD8-798856124657}"/>
              </a:ext>
            </a:extLst>
          </p:cNvPr>
          <p:cNvSpPr/>
          <p:nvPr/>
        </p:nvSpPr>
        <p:spPr bwMode="auto">
          <a:xfrm>
            <a:off x="9656751" y="1229447"/>
            <a:ext cx="2273093" cy="2380522"/>
          </a:xfrm>
          <a:prstGeom prst="rect">
            <a:avLst/>
          </a:prstGeom>
        </p:spPr>
        <p:txBody>
          <a:bodyPr wrap="square" lIns="71506" tIns="35750" rIns="71506" bIns="35750">
            <a:spAutoFit/>
          </a:bodyPr>
          <a:lstStyle/>
          <a:p>
            <a:pPr marL="0" marR="0" lvl="0" indent="0" algn="ctr" defTabSz="7150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b="1" spc="-5" dirty="0" err="1">
                <a:solidFill>
                  <a:prstClr val="white"/>
                </a:solidFill>
                <a:latin typeface="Century Gothic" panose="020B0502020202020204" pitchFamily="34" charset="0"/>
                <a:ea typeface="+mn-ea"/>
                <a:cs typeface="+mn-cs"/>
              </a:rPr>
              <a:t>Минпросвещения</a:t>
            </a:r>
            <a:r>
              <a:rPr lang="ru-RU" sz="1000" b="1" spc="-5" dirty="0">
                <a:solidFill>
                  <a:prstClr val="white"/>
                </a:solidFill>
                <a:latin typeface="Century Gothic" panose="020B0502020202020204" pitchFamily="34" charset="0"/>
                <a:ea typeface="+mn-ea"/>
                <a:cs typeface="+mn-cs"/>
              </a:rPr>
              <a:t> России </a:t>
            </a:r>
          </a:p>
          <a:p>
            <a:pPr marL="0" marR="0" lvl="0" indent="0" algn="ctr" defTabSz="7150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b="1" spc="-5" dirty="0">
                <a:solidFill>
                  <a:prstClr val="white"/>
                </a:solidFill>
                <a:latin typeface="Century Gothic" panose="020B0502020202020204" pitchFamily="34" charset="0"/>
                <a:ea typeface="+mn-ea"/>
                <a:cs typeface="+mn-cs"/>
              </a:rPr>
              <a:t>№ 170  от 04 марта 2025 г.</a:t>
            </a:r>
          </a:p>
          <a:p>
            <a:pPr marL="0" marR="0" lvl="0" indent="0" algn="ctr" defTabSz="7150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000" spc="-5" dirty="0">
              <a:solidFill>
                <a:prstClr val="white"/>
              </a:solidFill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7150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spc="-5" dirty="0">
                <a:solidFill>
                  <a:prstClr val="white"/>
                </a:solidFill>
                <a:latin typeface="Century Gothic" panose="020B0502020202020204" pitchFamily="34" charset="0"/>
                <a:ea typeface="+mn-ea"/>
                <a:cs typeface="+mn-cs"/>
              </a:rPr>
              <a:t>«Об утверждении Порядка проведения в государственной или муниципальной общеобразовательной организации тестирования на знание русского языка, достаточное для освоения образовательных программ начального общего, основного общего и среднего общего образования, иностранных граждан и лиц без гражданства»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98592220-B859-A091-575D-EC2F47B16690}"/>
              </a:ext>
            </a:extLst>
          </p:cNvPr>
          <p:cNvSpPr/>
          <p:nvPr/>
        </p:nvSpPr>
        <p:spPr bwMode="auto">
          <a:xfrm>
            <a:off x="9571384" y="3733963"/>
            <a:ext cx="2392016" cy="2011191"/>
          </a:xfrm>
          <a:prstGeom prst="rect">
            <a:avLst/>
          </a:prstGeom>
        </p:spPr>
        <p:txBody>
          <a:bodyPr wrap="square" lIns="71506" tIns="35750" rIns="71506" bIns="35750">
            <a:spAutoFit/>
          </a:bodyPr>
          <a:lstStyle/>
          <a:p>
            <a:pPr marL="0" marR="0" lvl="0" indent="0" algn="ctr" defTabSz="7150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50" b="1" spc="-5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rPr>
              <a:t>Порядок проведения в государственной или муниципальной общеобразовательной организации тестирования на знание русского языка, достаточное для освоения образовательных программ начального общего, основного общего и среднего общего образования, иностранных граждан и лиц без гражданства</a:t>
            </a: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CFE314BF-7962-2BE3-B297-6A79FA5D85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2" r="2061"/>
          <a:stretch/>
        </p:blipFill>
        <p:spPr bwMode="auto">
          <a:xfrm>
            <a:off x="139148" y="996211"/>
            <a:ext cx="3513070" cy="4988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>
            <a:extLst>
              <a:ext uri="{FF2B5EF4-FFF2-40B4-BE49-F238E27FC236}">
                <a16:creationId xmlns:a16="http://schemas.microsoft.com/office/drawing/2014/main" id="{79301150-6548-7DCB-7FE3-ED2990E5DA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2"/>
          <a:stretch/>
        </p:blipFill>
        <p:spPr bwMode="auto">
          <a:xfrm>
            <a:off x="6280906" y="1052890"/>
            <a:ext cx="3395045" cy="5015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426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F1E70C-78F6-C99F-A024-7111AEB5E4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BD7AC3-2BE6-02E5-5CD8-189E8DD30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57B9AB8-3A42-B489-22E0-C71FDD37070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CF0D902-4292-B83A-081E-A678124C4B30}"/>
              </a:ext>
            </a:extLst>
          </p:cNvPr>
          <p:cNvSpPr/>
          <p:nvPr/>
        </p:nvSpPr>
        <p:spPr>
          <a:xfrm>
            <a:off x="0" y="0"/>
            <a:ext cx="12192000" cy="8641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EDFD209-B0CF-DCEE-4B09-63277C17E9E0}"/>
              </a:ext>
            </a:extLst>
          </p:cNvPr>
          <p:cNvSpPr/>
          <p:nvPr/>
        </p:nvSpPr>
        <p:spPr>
          <a:xfrm>
            <a:off x="0" y="6355830"/>
            <a:ext cx="12192000" cy="502170"/>
          </a:xfrm>
          <a:prstGeom prst="rect">
            <a:avLst/>
          </a:prstGeom>
          <a:solidFill>
            <a:srgbClr val="E4E4E4"/>
          </a:solidFill>
          <a:ln>
            <a:solidFill>
              <a:srgbClr val="E4E4E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426379A-8B0D-7A2D-4E0A-AB00B442FA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7892" y="-14100"/>
            <a:ext cx="864108" cy="864108"/>
          </a:xfrm>
          <a:prstGeom prst="rect">
            <a:avLst/>
          </a:prstGeom>
        </p:spPr>
      </p:pic>
      <p:sp>
        <p:nvSpPr>
          <p:cNvPr id="12" name="Прямоугольник: скругленные углы 33">
            <a:extLst>
              <a:ext uri="{FF2B5EF4-FFF2-40B4-BE49-F238E27FC236}">
                <a16:creationId xmlns:a16="http://schemas.microsoft.com/office/drawing/2014/main" id="{E98B9391-7A2D-65F8-FCF7-9E6DB4A71370}"/>
              </a:ext>
            </a:extLst>
          </p:cNvPr>
          <p:cNvSpPr/>
          <p:nvPr/>
        </p:nvSpPr>
        <p:spPr>
          <a:xfrm>
            <a:off x="91440" y="992211"/>
            <a:ext cx="5181600" cy="713164"/>
          </a:xfrm>
          <a:prstGeom prst="roundRect">
            <a:avLst>
              <a:gd name="adj" fmla="val 6448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FFFF"/>
                </a:solidFill>
                <a:latin typeface="Century Gothic" pitchFamily="34" charset="0"/>
                <a:cs typeface="Calibri"/>
              </a:rPr>
              <a:t>ОСНОВАНИЯ ДЛЯ ОТКАЗА В ПРИЕМЕ </a:t>
            </a:r>
            <a:br>
              <a:rPr lang="ru-RU" b="1" dirty="0">
                <a:solidFill>
                  <a:srgbClr val="FFFFFF"/>
                </a:solidFill>
                <a:latin typeface="Century Gothic" pitchFamily="34" charset="0"/>
                <a:cs typeface="Calibri"/>
              </a:rPr>
            </a:br>
            <a:r>
              <a:rPr lang="ru-RU" b="1" dirty="0">
                <a:solidFill>
                  <a:srgbClr val="FFFFFF"/>
                </a:solidFill>
                <a:latin typeface="Century Gothic" pitchFamily="34" charset="0"/>
                <a:cs typeface="Calibri"/>
              </a:rPr>
              <a:t>В ШКОЛУ</a:t>
            </a:r>
          </a:p>
        </p:txBody>
      </p:sp>
      <p:sp>
        <p:nvSpPr>
          <p:cNvPr id="13" name="Прямоугольник: скругленные углы 41">
            <a:extLst>
              <a:ext uri="{FF2B5EF4-FFF2-40B4-BE49-F238E27FC236}">
                <a16:creationId xmlns:a16="http://schemas.microsoft.com/office/drawing/2014/main" id="{D9C41127-3496-9F57-3749-7EACCBC9B97E}"/>
              </a:ext>
            </a:extLst>
          </p:cNvPr>
          <p:cNvSpPr/>
          <p:nvPr/>
        </p:nvSpPr>
        <p:spPr>
          <a:xfrm>
            <a:off x="5181600" y="992211"/>
            <a:ext cx="6918960" cy="713164"/>
          </a:xfrm>
          <a:prstGeom prst="roundRect">
            <a:avLst>
              <a:gd name="adj" fmla="val 644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 rtl="0">
              <a:buFont typeface="Wingdings" pitchFamily="2" charset="2"/>
              <a:buChar char="ü"/>
            </a:pPr>
            <a:r>
              <a:rPr lang="ru-RU" sz="1000" b="1" spc="-5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нет свободных мет;</a:t>
            </a:r>
          </a:p>
          <a:p>
            <a:pPr marL="171450" indent="-171450" algn="l" rtl="0">
              <a:buFont typeface="Wingdings" pitchFamily="2" charset="2"/>
              <a:buChar char="ü"/>
            </a:pPr>
            <a:r>
              <a:rPr lang="ru-RU" sz="1000" b="1" spc="-5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не представлен документ, подтверждающий законность нахождения на территории России;</a:t>
            </a:r>
          </a:p>
          <a:p>
            <a:pPr marL="171450" indent="-171450" algn="l" rtl="0">
              <a:buFont typeface="Wingdings" pitchFamily="2" charset="2"/>
              <a:buChar char="ü"/>
            </a:pPr>
            <a:r>
              <a:rPr lang="ru-RU" sz="1000" b="1" kern="1200" spc="-5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не прошел тестирование.</a:t>
            </a:r>
            <a:endParaRPr lang="ru-RU" sz="1000" b="1" kern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Прямоугольник: скругленные углы 41">
            <a:extLst>
              <a:ext uri="{FF2B5EF4-FFF2-40B4-BE49-F238E27FC236}">
                <a16:creationId xmlns:a16="http://schemas.microsoft.com/office/drawing/2014/main" id="{5D90D46C-D76D-7F96-3170-3B623762E8BB}"/>
              </a:ext>
            </a:extLst>
          </p:cNvPr>
          <p:cNvSpPr/>
          <p:nvPr/>
        </p:nvSpPr>
        <p:spPr>
          <a:xfrm>
            <a:off x="110489" y="2438400"/>
            <a:ext cx="11905919" cy="3814284"/>
          </a:xfrm>
          <a:prstGeom prst="roundRect">
            <a:avLst>
              <a:gd name="adj" fmla="val 6448"/>
            </a:avLst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Родители через ЕПГУ, РПГУ, через операторов почтовой связи  подают заявление о приеме на обучение и предъявляют: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копии документов, подтверждающих родство заявителя;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копии документов, подтверждающих законность нахождения ребенка и его законного (законных) представителя (представителей) на территории Российской Федерации (действительные вид на жительство, либо разрешение на временное проживание, либо разрешение на временное проживание в целях получения образования, либо визу и (или) миграционную карту, либо иные предусмотренные федеральным законом или международным договором Российской Федерации документы, подтверждающие право иностранного гражданина или лица без гражданства на пребывание (проживание) в Российской Федерации);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копии документов, подтверждающих прохождение государственной дактилоскопической регистрации ребенка;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копии документов, подтверждающих изучение русского языка ребенком в образовательных организациях иностранного (иностранных) государства (государств) (со 2 по 11 класс) (при наличии);  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копии документов, удостоверяющих личность   ребенка;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копии документов, подтверждающих присвоение родителю ИНН, 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копия СНИЛС родителя (при наличии), а также СНИЛС ребенка (при наличии);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медицинское заключение об отсутствии у ребенка инфекционных заболеваний, представляющих опасность для окружающих; 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копии документов, подтверждающих осуществление родителем (законным представителем) трудовой деятельности (при наличии).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00" b="0" i="1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Times New Roman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Все документы представляются на русском языке или вместе с заверенным в установленном порядке</a:t>
            </a:r>
            <a:r>
              <a:rPr kumimoji="0" lang="ru-RU" sz="1400" b="1" i="1" u="none" strike="noStrike" kern="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 </a:t>
            </a:r>
            <a:r>
              <a:rPr kumimoji="0" lang="ru-RU" sz="14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 переводом на русский язык.</a:t>
            </a:r>
            <a:endParaRPr kumimoji="0" lang="ru-RU" sz="13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E42FBB70-CABF-AD16-55A0-5D86DBCEED1F}"/>
              </a:ext>
            </a:extLst>
          </p:cNvPr>
          <p:cNvSpPr/>
          <p:nvPr/>
        </p:nvSpPr>
        <p:spPr>
          <a:xfrm>
            <a:off x="91440" y="1808521"/>
            <a:ext cx="12009120" cy="556144"/>
          </a:xfrm>
          <a:prstGeom prst="roundRect">
            <a:avLst>
              <a:gd name="adj" fmla="val 6448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ru-RU" b="1" dirty="0">
                <a:solidFill>
                  <a:srgbClr val="FFFFFF"/>
                </a:solidFill>
                <a:latin typeface="Century Gothic" pitchFamily="34" charset="0"/>
                <a:cs typeface="Calibri"/>
              </a:rPr>
              <a:t>ЗАЯВЛЕНИЕ И ПЕРЕЧЕНЬ ДОКУМЕНТОВ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76B9BA2B-7E02-3E4F-B09C-0D1CDD3A521E}"/>
              </a:ext>
            </a:extLst>
          </p:cNvPr>
          <p:cNvSpPr/>
          <p:nvPr/>
        </p:nvSpPr>
        <p:spPr>
          <a:xfrm>
            <a:off x="1726660" y="1683139"/>
            <a:ext cx="5466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48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622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0FE03E-0935-8E18-CFA3-60AF0528DE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684ECD-B1FF-849A-F48E-631E1ED32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FC1EDB1-B4D2-93AF-D7DE-17312E26897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BC2EA87-ECE1-B66B-1D1E-DB31A1ED4CB9}"/>
              </a:ext>
            </a:extLst>
          </p:cNvPr>
          <p:cNvSpPr/>
          <p:nvPr/>
        </p:nvSpPr>
        <p:spPr>
          <a:xfrm>
            <a:off x="0" y="0"/>
            <a:ext cx="12192000" cy="8641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F6049E0-9F13-6886-613A-0C4E7FDACB28}"/>
              </a:ext>
            </a:extLst>
          </p:cNvPr>
          <p:cNvSpPr/>
          <p:nvPr/>
        </p:nvSpPr>
        <p:spPr>
          <a:xfrm>
            <a:off x="0" y="6355830"/>
            <a:ext cx="12192000" cy="502170"/>
          </a:xfrm>
          <a:prstGeom prst="rect">
            <a:avLst/>
          </a:prstGeom>
          <a:solidFill>
            <a:srgbClr val="E4E4E4"/>
          </a:solidFill>
          <a:ln>
            <a:solidFill>
              <a:srgbClr val="E4E4E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D973A3B-A580-D4FC-BD4E-759ADA0FF4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7892" y="-14100"/>
            <a:ext cx="864108" cy="864108"/>
          </a:xfrm>
          <a:prstGeom prst="rect">
            <a:avLst/>
          </a:prstGeom>
        </p:spPr>
      </p:pic>
      <p:sp>
        <p:nvSpPr>
          <p:cNvPr id="3" name="Прямоугольник: скругленные углы 33">
            <a:extLst>
              <a:ext uri="{FF2B5EF4-FFF2-40B4-BE49-F238E27FC236}">
                <a16:creationId xmlns:a16="http://schemas.microsoft.com/office/drawing/2014/main" id="{DDAA8832-F2FA-262A-F768-588873D59631}"/>
              </a:ext>
            </a:extLst>
          </p:cNvPr>
          <p:cNvSpPr/>
          <p:nvPr/>
        </p:nvSpPr>
        <p:spPr>
          <a:xfrm>
            <a:off x="66674" y="943475"/>
            <a:ext cx="12049125" cy="713164"/>
          </a:xfrm>
          <a:prstGeom prst="roundRect">
            <a:avLst>
              <a:gd name="adj" fmla="val 6448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ru-RU" sz="1600" dirty="0">
                <a:solidFill>
                  <a:schemeClr val="bg1"/>
                </a:solidFill>
                <a:cs typeface="Calibri"/>
              </a:rPr>
              <a:t>      </a:t>
            </a:r>
            <a:r>
              <a:rPr lang="ru-RU" b="1" dirty="0">
                <a:solidFill>
                  <a:srgbClr val="FFFFFF"/>
                </a:solidFill>
                <a:latin typeface="Century Gothic" pitchFamily="34" charset="0"/>
                <a:cs typeface="Calibri"/>
              </a:rPr>
              <a:t>ПРОВЕРКА</a:t>
            </a:r>
            <a:r>
              <a:rPr lang="ru-RU" sz="1600" dirty="0">
                <a:solidFill>
                  <a:schemeClr val="bg1"/>
                </a:solidFill>
                <a:cs typeface="Calibri"/>
              </a:rPr>
              <a:t> </a:t>
            </a:r>
            <a:r>
              <a:rPr lang="ru-RU" b="1" dirty="0">
                <a:solidFill>
                  <a:srgbClr val="FFFFFF"/>
                </a:solidFill>
                <a:latin typeface="Century Gothic" pitchFamily="34" charset="0"/>
                <a:cs typeface="Calibri"/>
              </a:rPr>
              <a:t>ДОКУМЕНТОВ</a:t>
            </a:r>
            <a:r>
              <a:rPr lang="ru-RU" sz="1600" dirty="0">
                <a:solidFill>
                  <a:schemeClr val="bg1"/>
                </a:solidFill>
                <a:cs typeface="Calibri"/>
              </a:rPr>
              <a:t>, </a:t>
            </a:r>
            <a:r>
              <a:rPr lang="ru-RU" b="1" dirty="0">
                <a:solidFill>
                  <a:srgbClr val="FFFFFF"/>
                </a:solidFill>
                <a:latin typeface="Century Gothic" pitchFamily="34" charset="0"/>
                <a:cs typeface="Calibri"/>
              </a:rPr>
              <a:t>НАПРАВЛЕНИЕ</a:t>
            </a:r>
            <a:r>
              <a:rPr lang="ru-RU" sz="1600" dirty="0">
                <a:solidFill>
                  <a:schemeClr val="bg1"/>
                </a:solidFill>
                <a:cs typeface="Calibri"/>
              </a:rPr>
              <a:t> </a:t>
            </a:r>
            <a:br>
              <a:rPr lang="ru-RU" sz="1600" dirty="0">
                <a:solidFill>
                  <a:schemeClr val="bg1"/>
                </a:solidFill>
                <a:cs typeface="Calibri"/>
              </a:rPr>
            </a:br>
            <a:r>
              <a:rPr lang="ru-RU" b="1" dirty="0">
                <a:solidFill>
                  <a:srgbClr val="FFFFFF"/>
                </a:solidFill>
                <a:latin typeface="Century Gothic" pitchFamily="34" charset="0"/>
                <a:cs typeface="Calibri"/>
              </a:rPr>
              <a:t>НА ТЕСТИРОВАНИЕ</a:t>
            </a:r>
          </a:p>
        </p:txBody>
      </p:sp>
      <p:sp>
        <p:nvSpPr>
          <p:cNvPr id="7" name="Прямоугольник: скругленные углы 41">
            <a:extLst>
              <a:ext uri="{FF2B5EF4-FFF2-40B4-BE49-F238E27FC236}">
                <a16:creationId xmlns:a16="http://schemas.microsoft.com/office/drawing/2014/main" id="{E48976EF-216B-8461-7491-98ECA1186EE5}"/>
              </a:ext>
            </a:extLst>
          </p:cNvPr>
          <p:cNvSpPr/>
          <p:nvPr/>
        </p:nvSpPr>
        <p:spPr>
          <a:xfrm>
            <a:off x="66674" y="1747729"/>
            <a:ext cx="12049125" cy="4484106"/>
          </a:xfrm>
          <a:prstGeom prst="roundRect">
            <a:avLst>
              <a:gd name="adj" fmla="val 644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35635" marR="487680" lvl="0" indent="-285750" defTabSz="914400" eaLnBrk="1" fontAlgn="auto" latinLnBrk="0" hangingPunct="1">
              <a:lnSpc>
                <a:spcPct val="100000"/>
              </a:lnSpc>
              <a:spcBef>
                <a:spcPts val="132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Образовательная организация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не более 5 рабочих дней проводит проверку комплектности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предоставленных документов;</a:t>
            </a:r>
          </a:p>
          <a:p>
            <a:pPr marL="635635" marR="487680" lvl="0" indent="-285750" defTabSz="914400" eaLnBrk="1" fontAlgn="auto" latinLnBrk="0" hangingPunct="1">
              <a:lnSpc>
                <a:spcPct val="100000"/>
              </a:lnSpc>
              <a:spcBef>
                <a:spcPts val="132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Если представлен полный комплект документов, общеобразовательная организация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 течение 25 рабочих дней проверяет их достоверность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;</a:t>
            </a:r>
          </a:p>
          <a:p>
            <a:pPr marL="635635" marR="487680" lvl="0" indent="-285750" defTabSz="914400" eaLnBrk="1" fontAlgn="auto" latinLnBrk="0" hangingPunct="1">
              <a:lnSpc>
                <a:spcPct val="100000"/>
              </a:lnSpc>
              <a:spcBef>
                <a:spcPts val="132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После проверки достоверности документов ребенок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направляется в тестирующую организацию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;</a:t>
            </a:r>
          </a:p>
          <a:p>
            <a:pPr marL="635635" marR="487680" lvl="0" indent="-285750" defTabSz="914400" eaLnBrk="1" fontAlgn="auto" latinLnBrk="0" hangingPunct="1">
              <a:lnSpc>
                <a:spcPct val="100000"/>
              </a:lnSpc>
              <a:spcBef>
                <a:spcPts val="132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Информация о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направлении на тестировании направляется по адресу, указанному в заявлении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 приеме на обучение, и в личный кабинет ЕПГУ;</a:t>
            </a:r>
          </a:p>
          <a:p>
            <a:pPr marL="635635" marR="487680" indent="-285750">
              <a:spcBef>
                <a:spcPts val="1320"/>
              </a:spcBef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Одновременно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общеобразовательная организация уведомляет тестирующую организацию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 электронной форме через ЕПГУ или с использованием РПГУ.</a:t>
            </a:r>
          </a:p>
          <a:p>
            <a:pPr marL="349885" marR="487680" lvl="0" algn="ctr" defTabSz="914400" eaLnBrk="1" fontAlgn="auto" latinLnBrk="0" hangingPunct="1">
              <a:lnSpc>
                <a:spcPct val="100000"/>
              </a:lnSpc>
              <a:spcBef>
                <a:spcPts val="132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Если предоставлен неполный комплект документов, общеобразовательная организация не рассматривает заявление!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9B6335F-9507-048A-2B3C-87E872A6DC1A}"/>
              </a:ext>
            </a:extLst>
          </p:cNvPr>
          <p:cNvSpPr/>
          <p:nvPr/>
        </p:nvSpPr>
        <p:spPr>
          <a:xfrm>
            <a:off x="1331843" y="884558"/>
            <a:ext cx="10805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48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358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A5196A-F608-844D-6D06-519753A275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14C269-30F2-44DF-FF06-F1E439A0F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6FF5977-8DA9-A08E-9E1D-02FB98366338}"/>
              </a:ext>
            </a:extLst>
          </p:cNvPr>
          <p:cNvSpPr/>
          <p:nvPr/>
        </p:nvSpPr>
        <p:spPr>
          <a:xfrm>
            <a:off x="-4764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005CE15-E556-6C26-D9F7-CB4B150AFCE5}"/>
              </a:ext>
            </a:extLst>
          </p:cNvPr>
          <p:cNvSpPr/>
          <p:nvPr/>
        </p:nvSpPr>
        <p:spPr>
          <a:xfrm>
            <a:off x="0" y="0"/>
            <a:ext cx="12192000" cy="8641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06A2926-CFB6-9318-1DC7-7FBE99FD3DB2}"/>
              </a:ext>
            </a:extLst>
          </p:cNvPr>
          <p:cNvSpPr/>
          <p:nvPr/>
        </p:nvSpPr>
        <p:spPr>
          <a:xfrm>
            <a:off x="0" y="6355830"/>
            <a:ext cx="12192000" cy="502170"/>
          </a:xfrm>
          <a:prstGeom prst="rect">
            <a:avLst/>
          </a:prstGeom>
          <a:solidFill>
            <a:srgbClr val="E4E4E4"/>
          </a:solidFill>
          <a:ln>
            <a:solidFill>
              <a:srgbClr val="E4E4E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845AFDD-CD75-67E0-F055-908E0DDE04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7892" y="-14100"/>
            <a:ext cx="864108" cy="864108"/>
          </a:xfrm>
          <a:prstGeom prst="rect">
            <a:avLst/>
          </a:prstGeom>
        </p:spPr>
      </p:pic>
      <p:sp>
        <p:nvSpPr>
          <p:cNvPr id="3" name="Прямоугольник: скругленные углы 33">
            <a:extLst>
              <a:ext uri="{FF2B5EF4-FFF2-40B4-BE49-F238E27FC236}">
                <a16:creationId xmlns:a16="http://schemas.microsoft.com/office/drawing/2014/main" id="{3CC62B9A-B015-DBE9-6ED4-0F3AE2F486AE}"/>
              </a:ext>
            </a:extLst>
          </p:cNvPr>
          <p:cNvSpPr/>
          <p:nvPr/>
        </p:nvSpPr>
        <p:spPr>
          <a:xfrm>
            <a:off x="94255" y="986788"/>
            <a:ext cx="11993963" cy="713164"/>
          </a:xfrm>
          <a:prstGeom prst="roundRect">
            <a:avLst>
              <a:gd name="adj" fmla="val 6448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ru-RU" sz="1600" b="1" dirty="0">
                <a:solidFill>
                  <a:srgbClr val="FFFFFF"/>
                </a:solidFill>
                <a:latin typeface="Century Gothic" pitchFamily="34" charset="0"/>
                <a:cs typeface="Calibri"/>
              </a:rPr>
              <a:t>ПОСЛЕ</a:t>
            </a:r>
            <a:r>
              <a:rPr lang="ru-RU" dirty="0">
                <a:solidFill>
                  <a:schemeClr val="bg1"/>
                </a:solidFill>
                <a:cs typeface="Calibri"/>
              </a:rPr>
              <a:t> </a:t>
            </a:r>
            <a:r>
              <a:rPr lang="ru-RU" sz="1600" b="1" dirty="0">
                <a:solidFill>
                  <a:srgbClr val="FFFFFF"/>
                </a:solidFill>
                <a:latin typeface="Century Gothic" pitchFamily="34" charset="0"/>
                <a:cs typeface="Calibri"/>
              </a:rPr>
              <a:t>ПРОХОЖДЕНИЯ</a:t>
            </a:r>
            <a:r>
              <a:rPr lang="ru-RU" dirty="0">
                <a:solidFill>
                  <a:schemeClr val="bg1"/>
                </a:solidFill>
                <a:cs typeface="Calibri"/>
              </a:rPr>
              <a:t> </a:t>
            </a:r>
            <a:r>
              <a:rPr lang="ru-RU" sz="1600" b="1" dirty="0">
                <a:solidFill>
                  <a:srgbClr val="FFFFFF"/>
                </a:solidFill>
                <a:latin typeface="Century Gothic" pitchFamily="34" charset="0"/>
                <a:cs typeface="Calibri"/>
              </a:rPr>
              <a:t>ТЕСТИРОВАНИЯ</a:t>
            </a:r>
          </a:p>
        </p:txBody>
      </p:sp>
      <p:sp>
        <p:nvSpPr>
          <p:cNvPr id="7" name="Прямоугольник: скругленные углы 41">
            <a:extLst>
              <a:ext uri="{FF2B5EF4-FFF2-40B4-BE49-F238E27FC236}">
                <a16:creationId xmlns:a16="http://schemas.microsoft.com/office/drawing/2014/main" id="{F34C07B0-F128-7C91-F178-D562B06A1994}"/>
              </a:ext>
            </a:extLst>
          </p:cNvPr>
          <p:cNvSpPr/>
          <p:nvPr/>
        </p:nvSpPr>
        <p:spPr>
          <a:xfrm>
            <a:off x="103782" y="1803330"/>
            <a:ext cx="3112770" cy="4390831"/>
          </a:xfrm>
          <a:prstGeom prst="roundRect">
            <a:avLst>
              <a:gd name="adj" fmla="val 644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2400" spc="-5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Тестирующая организация </a:t>
            </a:r>
            <a:r>
              <a:rPr lang="ru-RU" sz="2400" b="1" spc="-5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3-х дней </a:t>
            </a:r>
            <a:r>
              <a:rPr lang="ru-RU" sz="2400" spc="-5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тестирования уведомляет образовательную организацию (школу) о результатах</a:t>
            </a:r>
            <a:endParaRPr lang="ru-RU" sz="2400" kern="1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: скругленные углы 41">
            <a:extLst>
              <a:ext uri="{FF2B5EF4-FFF2-40B4-BE49-F238E27FC236}">
                <a16:creationId xmlns:a16="http://schemas.microsoft.com/office/drawing/2014/main" id="{6AB1C3C6-2956-E615-DA86-A047A4CDEFA2}"/>
              </a:ext>
            </a:extLst>
          </p:cNvPr>
          <p:cNvSpPr/>
          <p:nvPr/>
        </p:nvSpPr>
        <p:spPr>
          <a:xfrm>
            <a:off x="3435626" y="1849787"/>
            <a:ext cx="4386470" cy="4352229"/>
          </a:xfrm>
          <a:prstGeom prst="roundRect">
            <a:avLst>
              <a:gd name="adj" fmla="val 644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2400" spc="-5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</a:t>
            </a:r>
            <a:r>
              <a:rPr lang="ru-RU" sz="2400" b="1" spc="-5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результатах тестирования и рассмотрения заявления о приеме на обучение направляется по адресу </a:t>
            </a:r>
            <a:r>
              <a:rPr lang="ru-RU" sz="2400" spc="-5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(почтовый или электронный), указанному в заявлении о приеме на обучение, и в личный кабинет ЕПГУ</a:t>
            </a:r>
          </a:p>
        </p:txBody>
      </p:sp>
      <p:sp>
        <p:nvSpPr>
          <p:cNvPr id="9" name="Прямоугольник: скругленные углы 41">
            <a:extLst>
              <a:ext uri="{FF2B5EF4-FFF2-40B4-BE49-F238E27FC236}">
                <a16:creationId xmlns:a16="http://schemas.microsoft.com/office/drawing/2014/main" id="{F538806A-4FB0-3747-C0FE-03126CA7793F}"/>
              </a:ext>
            </a:extLst>
          </p:cNvPr>
          <p:cNvSpPr/>
          <p:nvPr/>
        </p:nvSpPr>
        <p:spPr>
          <a:xfrm>
            <a:off x="8049618" y="1822632"/>
            <a:ext cx="4038600" cy="4352228"/>
          </a:xfrm>
          <a:prstGeom prst="roundRect">
            <a:avLst>
              <a:gd name="adj" fmla="val 644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2400" spc="-5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 общеобразовательной организации издает распорядительный акт о приеме на обучение ребенка </a:t>
            </a:r>
            <a:r>
              <a:rPr lang="ru-RU" sz="2400" b="1" spc="-5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5 рабочих дней </a:t>
            </a:r>
            <a:r>
              <a:rPr lang="ru-RU" sz="2400" spc="-5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официального поступления информации об успешном прохождении тестирования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EAF7E61-D3F8-E848-834F-7E84C0AF93F9}"/>
              </a:ext>
            </a:extLst>
          </p:cNvPr>
          <p:cNvSpPr/>
          <p:nvPr/>
        </p:nvSpPr>
        <p:spPr>
          <a:xfrm>
            <a:off x="1803372" y="922148"/>
            <a:ext cx="5466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48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5638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5BA5A4-0DE5-5137-4374-A525F2609C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E88CF2-79C0-122E-CEC0-A05BB43F0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BFBCD43-3DAD-FDD9-AB3B-764709AE0DE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7A45C33-5657-6D4D-2C49-71A334C81899}"/>
              </a:ext>
            </a:extLst>
          </p:cNvPr>
          <p:cNvSpPr/>
          <p:nvPr/>
        </p:nvSpPr>
        <p:spPr>
          <a:xfrm>
            <a:off x="0" y="0"/>
            <a:ext cx="12192000" cy="8641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291F57B-A9D2-E6DA-1C0F-D1924758357E}"/>
              </a:ext>
            </a:extLst>
          </p:cNvPr>
          <p:cNvSpPr/>
          <p:nvPr/>
        </p:nvSpPr>
        <p:spPr>
          <a:xfrm>
            <a:off x="0" y="6355830"/>
            <a:ext cx="12192000" cy="502170"/>
          </a:xfrm>
          <a:prstGeom prst="rect">
            <a:avLst/>
          </a:prstGeom>
          <a:solidFill>
            <a:srgbClr val="E4E4E4"/>
          </a:solidFill>
          <a:ln>
            <a:solidFill>
              <a:srgbClr val="E4E4E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D92427F-6DDD-93E4-B971-83A755E71E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7892" y="-14100"/>
            <a:ext cx="864108" cy="864108"/>
          </a:xfrm>
          <a:prstGeom prst="rect">
            <a:avLst/>
          </a:prstGeom>
        </p:spPr>
      </p:pic>
      <p:sp>
        <p:nvSpPr>
          <p:cNvPr id="3" name="Прямоугольник: скругленные углы 41">
            <a:extLst>
              <a:ext uri="{FF2B5EF4-FFF2-40B4-BE49-F238E27FC236}">
                <a16:creationId xmlns:a16="http://schemas.microsoft.com/office/drawing/2014/main" id="{40002F4C-932B-35AE-B395-32ED8DA075F7}"/>
              </a:ext>
            </a:extLst>
          </p:cNvPr>
          <p:cNvSpPr/>
          <p:nvPr/>
        </p:nvSpPr>
        <p:spPr>
          <a:xfrm>
            <a:off x="6135559" y="4144617"/>
            <a:ext cx="5950423" cy="2064512"/>
          </a:xfrm>
          <a:prstGeom prst="roundRect">
            <a:avLst>
              <a:gd name="adj" fmla="val 6448"/>
            </a:avLst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628650" marR="0" lvl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endParaRPr lang="ru-RU" sz="2000" spc="-5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A591836F-9A00-D627-D96D-09C68D246287}"/>
              </a:ext>
            </a:extLst>
          </p:cNvPr>
          <p:cNvSpPr/>
          <p:nvPr/>
        </p:nvSpPr>
        <p:spPr>
          <a:xfrm>
            <a:off x="76199" y="999831"/>
            <a:ext cx="12009783" cy="713164"/>
          </a:xfrm>
          <a:prstGeom prst="roundRect">
            <a:avLst>
              <a:gd name="adj" fmla="val 6448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ru-RU" sz="1600" b="1" dirty="0">
                <a:solidFill>
                  <a:srgbClr val="FFFFFF"/>
                </a:solidFill>
                <a:latin typeface="Century Gothic" pitchFamily="34" charset="0"/>
                <a:cs typeface="Calibri"/>
              </a:rPr>
              <a:t>ДОПОЛНИТЕЛЬНО </a:t>
            </a:r>
          </a:p>
        </p:txBody>
      </p:sp>
      <p:sp>
        <p:nvSpPr>
          <p:cNvPr id="8" name="Прямоугольник: скругленные углы 41">
            <a:extLst>
              <a:ext uri="{FF2B5EF4-FFF2-40B4-BE49-F238E27FC236}">
                <a16:creationId xmlns:a16="http://schemas.microsoft.com/office/drawing/2014/main" id="{A21D784C-F87C-A78E-96E9-B9B2F6981084}"/>
              </a:ext>
            </a:extLst>
          </p:cNvPr>
          <p:cNvSpPr/>
          <p:nvPr/>
        </p:nvSpPr>
        <p:spPr>
          <a:xfrm>
            <a:off x="6135559" y="1890124"/>
            <a:ext cx="5950423" cy="2064511"/>
          </a:xfrm>
          <a:prstGeom prst="roundRect">
            <a:avLst>
              <a:gd name="adj" fmla="val 644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0"/>
              </a:spcAft>
            </a:pPr>
            <a:r>
              <a:rPr lang="ru-RU" sz="2000" spc="-5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Граждане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000" spc="-5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Белоруссии при приеме в школу предъявляют:</a:t>
            </a:r>
          </a:p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spc="-5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копия свидетельства о рождении ребенка;</a:t>
            </a:r>
          </a:p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spc="-5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копия паспорта;</a:t>
            </a:r>
          </a:p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spc="-5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справку о регистрации по месту жительства.</a:t>
            </a:r>
          </a:p>
        </p:txBody>
      </p:sp>
      <p:sp>
        <p:nvSpPr>
          <p:cNvPr id="9" name="Прямоугольник: скругленные углы 41">
            <a:extLst>
              <a:ext uri="{FF2B5EF4-FFF2-40B4-BE49-F238E27FC236}">
                <a16:creationId xmlns:a16="http://schemas.microsoft.com/office/drawing/2014/main" id="{E2ECE47E-3FAD-7DC2-F40A-958B41C9AED7}"/>
              </a:ext>
            </a:extLst>
          </p:cNvPr>
          <p:cNvSpPr/>
          <p:nvPr/>
        </p:nvSpPr>
        <p:spPr>
          <a:xfrm>
            <a:off x="76199" y="1903759"/>
            <a:ext cx="5806441" cy="4318137"/>
          </a:xfrm>
          <a:prstGeom prst="roundRect">
            <a:avLst>
              <a:gd name="adj" fmla="val 644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42925" indent="171450" algn="just">
              <a:spcAft>
                <a:spcPts val="0"/>
              </a:spcAft>
            </a:pPr>
            <a:r>
              <a:rPr lang="ru-RU" b="1" spc="-5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Пункт 26(1) Порядка не распространяется на</a:t>
            </a:r>
            <a:r>
              <a:rPr lang="en-US" b="1" spc="-5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spc="-5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иностранных граждан, указанных в подпункте   2 пункта 20 и пункте 21 статьи 5 Федерального закона от 25 июля 2002 г. № 115-ФЗ</a:t>
            </a:r>
            <a:r>
              <a:rPr lang="ru-RU" spc="-5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«О правовом положении иностранных граждан в Российской Федерации».</a:t>
            </a:r>
          </a:p>
          <a:p>
            <a:pPr marL="542925" indent="171450" algn="just">
              <a:spcAft>
                <a:spcPts val="0"/>
              </a:spcAft>
            </a:pPr>
            <a:r>
              <a:rPr lang="ru-RU" spc="-5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Иностранные граждане, указанные в абзаце первом настоящего пункта Порядка, предъявляют следующие документы: </a:t>
            </a:r>
          </a:p>
          <a:p>
            <a:pPr marL="542925" indent="171450" algn="just">
              <a:spcAft>
                <a:spcPts val="0"/>
              </a:spcAft>
            </a:pPr>
            <a:r>
              <a:rPr lang="ru-RU" spc="-5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копия свидетельства о рождении ребенка;</a:t>
            </a:r>
          </a:p>
          <a:p>
            <a:pPr marL="542925" indent="171450" algn="just">
              <a:spcAft>
                <a:spcPts val="0"/>
              </a:spcAft>
            </a:pPr>
            <a:r>
              <a:rPr lang="ru-RU" spc="-5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копия паспорта;</a:t>
            </a:r>
          </a:p>
          <a:p>
            <a:pPr marL="542925" indent="171450" algn="just">
              <a:spcAft>
                <a:spcPts val="0"/>
              </a:spcAft>
            </a:pPr>
            <a:r>
              <a:rPr lang="ru-RU" spc="-5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справку о регистрации по месту жительства.</a:t>
            </a: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0DFE1E9A-2E01-44BF-6B46-B8622DA7AFF0}"/>
              </a:ext>
            </a:extLst>
          </p:cNvPr>
          <p:cNvSpPr/>
          <p:nvPr/>
        </p:nvSpPr>
        <p:spPr>
          <a:xfrm>
            <a:off x="252919" y="2561001"/>
            <a:ext cx="3048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BC48C674-B33E-156E-ED95-628A8D1DC8A7}"/>
              </a:ext>
            </a:extLst>
          </p:cNvPr>
          <p:cNvSpPr/>
          <p:nvPr/>
        </p:nvSpPr>
        <p:spPr>
          <a:xfrm>
            <a:off x="283398" y="3502702"/>
            <a:ext cx="241859" cy="3073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AA11135B-F8AC-065C-EFAD-7F287C7A7C46}"/>
              </a:ext>
            </a:extLst>
          </p:cNvPr>
          <p:cNvSpPr/>
          <p:nvPr/>
        </p:nvSpPr>
        <p:spPr>
          <a:xfrm>
            <a:off x="1975651" y="937039"/>
            <a:ext cx="5466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48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8982AE2-D36A-0CB8-D93F-094AED80E20F}"/>
              </a:ext>
            </a:extLst>
          </p:cNvPr>
          <p:cNvSpPr txBox="1"/>
          <p:nvPr/>
        </p:nvSpPr>
        <p:spPr>
          <a:xfrm>
            <a:off x="5657319" y="4361265"/>
            <a:ext cx="628176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2865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-5" normalizeH="0" baseline="0" noProof="0" dirty="0">
                <a:ln>
                  <a:noFill/>
                </a:ln>
                <a:solidFill>
                  <a:srgbClr val="A9A57C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Если заявление о приеме на обучение подано в электронном виде, запрещается требовать копии документов за исключение копий или оригиналов документов, подтверждение которых в электронном виде невозможно.</a:t>
            </a:r>
          </a:p>
        </p:txBody>
      </p:sp>
    </p:spTree>
    <p:extLst>
      <p:ext uri="{BB962C8B-B14F-4D97-AF65-F5344CB8AC3E}">
        <p14:creationId xmlns:p14="http://schemas.microsoft.com/office/powerpoint/2010/main" val="3916205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15A9B1-5588-F8AB-2D72-06F4567D17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E68A25-6614-5C25-B502-7FF999662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D4C483A-2E67-1DBB-3B65-099A95021A0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E5B2F38-7557-38E0-2186-77C3824D371B}"/>
              </a:ext>
            </a:extLst>
          </p:cNvPr>
          <p:cNvSpPr/>
          <p:nvPr/>
        </p:nvSpPr>
        <p:spPr>
          <a:xfrm>
            <a:off x="0" y="0"/>
            <a:ext cx="12192000" cy="8641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966E04A-4A73-7D86-8514-C7DAD49F0044}"/>
              </a:ext>
            </a:extLst>
          </p:cNvPr>
          <p:cNvSpPr/>
          <p:nvPr/>
        </p:nvSpPr>
        <p:spPr>
          <a:xfrm>
            <a:off x="0" y="6355830"/>
            <a:ext cx="12192000" cy="502170"/>
          </a:xfrm>
          <a:prstGeom prst="rect">
            <a:avLst/>
          </a:prstGeom>
          <a:solidFill>
            <a:srgbClr val="E4E4E4"/>
          </a:solidFill>
          <a:ln>
            <a:solidFill>
              <a:srgbClr val="E4E4E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DA53A5C-F57B-BB45-D329-1A58E623B7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27892" y="-14100"/>
            <a:ext cx="864108" cy="864108"/>
          </a:xfrm>
          <a:prstGeom prst="rect">
            <a:avLst/>
          </a:prstGeom>
        </p:spPr>
      </p:pic>
      <p:sp>
        <p:nvSpPr>
          <p:cNvPr id="3" name="object 4">
            <a:extLst>
              <a:ext uri="{FF2B5EF4-FFF2-40B4-BE49-F238E27FC236}">
                <a16:creationId xmlns:a16="http://schemas.microsoft.com/office/drawing/2014/main" id="{F1043FB4-EA7C-F236-48C2-F21B0A3D16C9}"/>
              </a:ext>
            </a:extLst>
          </p:cNvPr>
          <p:cNvSpPr txBox="1"/>
          <p:nvPr/>
        </p:nvSpPr>
        <p:spPr>
          <a:xfrm>
            <a:off x="62865" y="1802928"/>
            <a:ext cx="12009120" cy="324448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vert="horz" wrap="square" lIns="0" tIns="16510" rIns="0" bIns="0" rtlCol="0">
            <a:spAutoFit/>
          </a:bodyPr>
          <a:lstStyle/>
          <a:p>
            <a:pPr marL="350520" marR="895350" algn="ctr">
              <a:spcBef>
                <a:spcPts val="130"/>
              </a:spcBef>
            </a:pPr>
            <a:r>
              <a:rPr lang="ru-RU" sz="2000" b="1" dirty="0">
                <a:solidFill>
                  <a:srgbClr val="FFFFFF"/>
                </a:solidFill>
                <a:latin typeface="Century Gothic" pitchFamily="34" charset="0"/>
                <a:ea typeface="+mn-ea"/>
                <a:cs typeface="Calibri"/>
              </a:rPr>
              <a:t>2 ТЕСТИРОВАНИЕ</a:t>
            </a:r>
            <a:endParaRPr lang="ru-RU" sz="2000" b="1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7" name="Прямоугольник: скругленные углы 41">
            <a:extLst>
              <a:ext uri="{FF2B5EF4-FFF2-40B4-BE49-F238E27FC236}">
                <a16:creationId xmlns:a16="http://schemas.microsoft.com/office/drawing/2014/main" id="{E49123D4-F5A2-E7AF-AD3E-4B719450694C}"/>
              </a:ext>
            </a:extLst>
          </p:cNvPr>
          <p:cNvSpPr/>
          <p:nvPr/>
        </p:nvSpPr>
        <p:spPr>
          <a:xfrm>
            <a:off x="167004" y="2195689"/>
            <a:ext cx="6005196" cy="4034733"/>
          </a:xfrm>
          <a:prstGeom prst="roundRect">
            <a:avLst>
              <a:gd name="adj" fmla="val 644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969010" indent="-342900" algn="l">
              <a:lnSpc>
                <a:spcPct val="80000"/>
              </a:lnSpc>
              <a:spcBef>
                <a:spcPts val="1095"/>
              </a:spcBef>
              <a:buFontTx/>
              <a:buAutoNum type="arabicPeriod"/>
              <a:tabLst>
                <a:tab pos="459740" algn="l"/>
              </a:tabLs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Тестирование проводится на основании направления, выданного образовательной организацией;</a:t>
            </a:r>
          </a:p>
          <a:p>
            <a:pPr marL="342900" marR="969010" indent="-342900" algn="l">
              <a:lnSpc>
                <a:spcPct val="80000"/>
              </a:lnSpc>
              <a:spcBef>
                <a:spcPts val="1095"/>
              </a:spcBef>
              <a:buFontTx/>
              <a:buAutoNum type="arabicPeriod"/>
              <a:tabLst>
                <a:tab pos="459740" algn="l"/>
              </a:tabLs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Родители не позднее чем через 7 рабочих дней после дня получения направления лично обращаются в тестирующую организацию для записи на тестирование;</a:t>
            </a:r>
          </a:p>
          <a:p>
            <a:pPr marL="342900" marR="969010" indent="-342900" algn="l">
              <a:lnSpc>
                <a:spcPct val="80000"/>
              </a:lnSpc>
              <a:spcBef>
                <a:spcPts val="1095"/>
              </a:spcBef>
              <a:buFontTx/>
              <a:buAutoNum type="arabicPeriod"/>
              <a:tabLst>
                <a:tab pos="459740" algn="l"/>
              </a:tabLs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Исполнительный орган в сфере образования утверждает расписание проведения тестирования;</a:t>
            </a:r>
          </a:p>
          <a:p>
            <a:pPr marL="342900" marR="969010" indent="-342900" algn="l">
              <a:lnSpc>
                <a:spcPct val="80000"/>
              </a:lnSpc>
              <a:spcBef>
                <a:spcPts val="1095"/>
              </a:spcBef>
              <a:buFontTx/>
              <a:buAutoNum type="arabicPeriod"/>
              <a:tabLst>
                <a:tab pos="459740" algn="l"/>
              </a:tabLs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Информация о датах проведения тестирования, демоверсии диагностических материалов, критерии оценивания размещаются на официальных сайтах тестирующих организаций;</a:t>
            </a:r>
          </a:p>
          <a:p>
            <a:pPr marL="342900" marR="969010" indent="-342900" algn="l">
              <a:lnSpc>
                <a:spcPct val="80000"/>
              </a:lnSpc>
              <a:spcBef>
                <a:spcPts val="1095"/>
              </a:spcBef>
              <a:buFontTx/>
              <a:buAutoNum type="arabicPeriod"/>
              <a:tabLst>
                <a:tab pos="459740" algn="l"/>
              </a:tabLs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 тестирующих организациях организуется пункт прохождения тестирования (далее - ППТ). В ППТ может быть использовано оборудование, применяемое в пунктах проведения экзаменов при проведении ГИА.</a:t>
            </a:r>
          </a:p>
          <a:p>
            <a:pPr marL="342900" marR="969010" indent="-342900" algn="l">
              <a:lnSpc>
                <a:spcPct val="80000"/>
              </a:lnSpc>
              <a:spcBef>
                <a:spcPts val="1095"/>
              </a:spcBef>
              <a:buFontTx/>
              <a:buAutoNum type="arabicPeriod"/>
              <a:tabLst>
                <a:tab pos="459740" algn="l"/>
              </a:tabLs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Тестирование проводится по годам обучения. Уровни знания русского языка:  достаточный и недостаточный;</a:t>
            </a:r>
          </a:p>
        </p:txBody>
      </p:sp>
      <p:sp>
        <p:nvSpPr>
          <p:cNvPr id="8" name="Прямоугольник: скругленные углы 41">
            <a:extLst>
              <a:ext uri="{FF2B5EF4-FFF2-40B4-BE49-F238E27FC236}">
                <a16:creationId xmlns:a16="http://schemas.microsoft.com/office/drawing/2014/main" id="{845CF064-835D-5F93-08A5-4FA33E9FDEF9}"/>
              </a:ext>
            </a:extLst>
          </p:cNvPr>
          <p:cNvSpPr/>
          <p:nvPr/>
        </p:nvSpPr>
        <p:spPr>
          <a:xfrm>
            <a:off x="6219825" y="2195689"/>
            <a:ext cx="5806440" cy="3589472"/>
          </a:xfrm>
          <a:prstGeom prst="roundRect">
            <a:avLst>
              <a:gd name="adj" fmla="val 644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0"/>
              </a:spcAft>
            </a:pPr>
            <a:endParaRPr lang="ru-RU" sz="1400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endParaRPr lang="ru-RU" sz="1400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algn="just">
              <a:lnSpc>
                <a:spcPct val="80000"/>
              </a:lnSpc>
              <a:spcAft>
                <a:spcPts val="0"/>
              </a:spcAft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7. Тестирование проводится в устной и письменной форме (за исключением тестирования поступающих в 1 класс). Продолжительность проведения  тестирования составляет не более 80 минут</a:t>
            </a:r>
          </a:p>
          <a:p>
            <a:pPr algn="just">
              <a:lnSpc>
                <a:spcPct val="80000"/>
              </a:lnSpc>
              <a:spcAft>
                <a:spcPts val="0"/>
              </a:spcAft>
            </a:pP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  <a:spcAft>
                <a:spcPts val="0"/>
              </a:spcAft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8. Во время проведения тестирования обязательна видео и аудио запись;</a:t>
            </a:r>
          </a:p>
          <a:p>
            <a:pPr algn="just">
              <a:lnSpc>
                <a:spcPct val="80000"/>
              </a:lnSpc>
              <a:spcAft>
                <a:spcPts val="0"/>
              </a:spcAft>
            </a:pP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  <a:spcAft>
                <a:spcPts val="0"/>
              </a:spcAft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9.Для проведения тестирования создается комиссия. Для разрешения спорных вопросов создается апелляционная комиссия.</a:t>
            </a:r>
          </a:p>
          <a:p>
            <a:pPr algn="just">
              <a:lnSpc>
                <a:spcPct val="80000"/>
              </a:lnSpc>
              <a:spcAft>
                <a:spcPts val="0"/>
              </a:spcAft>
            </a:pP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  <a:spcAft>
                <a:spcPts val="0"/>
              </a:spcAft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10. Перед проведением тестирования проводится инструктаж ребенка.</a:t>
            </a:r>
          </a:p>
          <a:p>
            <a:pPr algn="just">
              <a:lnSpc>
                <a:spcPct val="80000"/>
              </a:lnSpc>
              <a:spcAft>
                <a:spcPts val="0"/>
              </a:spcAft>
            </a:pP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  <a:spcAft>
                <a:spcPts val="0"/>
              </a:spcAft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11. При проведении тестирования ребенку запрещается пользоваться любыми подсказками, средствами связи, фото-, аудио- и видеоаппаратурой, электронно вычислительной техникой, справочными материалами, шпаргалками.</a:t>
            </a:r>
          </a:p>
          <a:p>
            <a:pPr algn="just">
              <a:lnSpc>
                <a:spcPct val="80000"/>
              </a:lnSpc>
              <a:spcAft>
                <a:spcPts val="0"/>
              </a:spcAft>
            </a:pP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  <a:spcAft>
                <a:spcPts val="0"/>
              </a:spcAft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 случае нарушения запрета ТЕСТИРОВАНИЕ СЧИТАЕТСЯ НЕПРОЙДЕННЫМ.</a:t>
            </a:r>
          </a:p>
          <a:p>
            <a:pPr marL="342900" indent="-342900" algn="just">
              <a:lnSpc>
                <a:spcPct val="80000"/>
              </a:lnSpc>
              <a:spcAft>
                <a:spcPts val="0"/>
              </a:spcAft>
              <a:buAutoNum type="arabicPeriod"/>
            </a:pPr>
            <a:endParaRPr lang="ru-RU" sz="1600" dirty="0">
              <a:solidFill>
                <a:schemeClr val="tx1"/>
              </a:solidFill>
              <a:effectLst/>
              <a:latin typeface="Times New Roman"/>
              <a:ea typeface="Times New Roman"/>
            </a:endParaRPr>
          </a:p>
          <a:p>
            <a:pPr marL="342900" indent="-342900" algn="just">
              <a:spcAft>
                <a:spcPts val="0"/>
              </a:spcAft>
              <a:buAutoNum type="arabicPeriod"/>
            </a:pPr>
            <a:endParaRPr lang="ru-RU" sz="1400" dirty="0">
              <a:solidFill>
                <a:schemeClr val="tx1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12" name="object 4">
            <a:extLst>
              <a:ext uri="{FF2B5EF4-FFF2-40B4-BE49-F238E27FC236}">
                <a16:creationId xmlns:a16="http://schemas.microsoft.com/office/drawing/2014/main" id="{4B17BEC6-E2D6-71E8-55D4-5B4F05B673D3}"/>
              </a:ext>
            </a:extLst>
          </p:cNvPr>
          <p:cNvSpPr txBox="1"/>
          <p:nvPr/>
        </p:nvSpPr>
        <p:spPr>
          <a:xfrm>
            <a:off x="6220459" y="5858222"/>
            <a:ext cx="5805172" cy="570669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vert="horz" wrap="square" lIns="0" tIns="16510" rIns="0" bIns="0" rtlCol="0">
            <a:spAutoFit/>
          </a:bodyPr>
          <a:lstStyle/>
          <a:p>
            <a:pPr marL="350520" marR="969010" algn="ctr">
              <a:spcBef>
                <a:spcPts val="1095"/>
              </a:spcBef>
              <a:tabLst>
                <a:tab pos="459740" algn="l"/>
              </a:tabLst>
              <a:defRPr/>
            </a:pPr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Методическое обеспечение, разработка диагностических материалов, критериев оценивания, определение минимального количества баллов осуществляется </a:t>
            </a:r>
            <a:r>
              <a:rPr lang="ru-RU" sz="12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Рособрнадзором</a:t>
            </a: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13" name="object 4">
            <a:extLst>
              <a:ext uri="{FF2B5EF4-FFF2-40B4-BE49-F238E27FC236}">
                <a16:creationId xmlns:a16="http://schemas.microsoft.com/office/drawing/2014/main" id="{9D20D946-273F-99B0-115C-55DE1347471A}"/>
              </a:ext>
            </a:extLst>
          </p:cNvPr>
          <p:cNvSpPr txBox="1"/>
          <p:nvPr/>
        </p:nvSpPr>
        <p:spPr>
          <a:xfrm>
            <a:off x="167003" y="6293965"/>
            <a:ext cx="6005197" cy="47833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vert="horz" wrap="square" lIns="0" tIns="16510" rIns="0" bIns="0" rtlCol="0">
            <a:spAutoFit/>
          </a:bodyPr>
          <a:lstStyle/>
          <a:p>
            <a:pPr marR="969010" algn="ctr">
              <a:spcBef>
                <a:spcPts val="1095"/>
              </a:spcBef>
              <a:tabLst>
                <a:tab pos="459740" algn="l"/>
              </a:tabLst>
              <a:defRPr/>
            </a:pPr>
            <a:r>
              <a:rPr lang="ru-RU" sz="1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Информация о тестирующих организациях  направляется исполнительным органом в сфере образования в </a:t>
            </a:r>
            <a:r>
              <a:rPr lang="ru-RU" sz="10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Минпросвещения</a:t>
            </a:r>
            <a:r>
              <a:rPr lang="ru-RU" sz="1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России для размещения на сайте в сети «Интернет»</a:t>
            </a:r>
          </a:p>
        </p:txBody>
      </p:sp>
      <p:sp>
        <p:nvSpPr>
          <p:cNvPr id="15" name="Прямоугольник: скругленные углы 33">
            <a:extLst>
              <a:ext uri="{FF2B5EF4-FFF2-40B4-BE49-F238E27FC236}">
                <a16:creationId xmlns:a16="http://schemas.microsoft.com/office/drawing/2014/main" id="{1A21BB74-B1A0-1F04-8509-3917E9203AE7}"/>
              </a:ext>
            </a:extLst>
          </p:cNvPr>
          <p:cNvSpPr/>
          <p:nvPr/>
        </p:nvSpPr>
        <p:spPr>
          <a:xfrm>
            <a:off x="62865" y="923820"/>
            <a:ext cx="5181600" cy="810794"/>
          </a:xfrm>
          <a:prstGeom prst="roundRect">
            <a:avLst>
              <a:gd name="adj" fmla="val 6448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FFFF"/>
                </a:solidFill>
                <a:latin typeface="Century Gothic" pitchFamily="34" charset="0"/>
                <a:cs typeface="Calibri"/>
              </a:rPr>
              <a:t>ТЕСТИРУЮЩАЯ ОРГАНИЗАЦИЯ </a:t>
            </a:r>
          </a:p>
        </p:txBody>
      </p:sp>
      <p:sp>
        <p:nvSpPr>
          <p:cNvPr id="16" name="Прямоугольник: скругленные углы 41">
            <a:extLst>
              <a:ext uri="{FF2B5EF4-FFF2-40B4-BE49-F238E27FC236}">
                <a16:creationId xmlns:a16="http://schemas.microsoft.com/office/drawing/2014/main" id="{E2244E94-06E9-FCC5-871F-C7FBC2FB90B9}"/>
              </a:ext>
            </a:extLst>
          </p:cNvPr>
          <p:cNvSpPr/>
          <p:nvPr/>
        </p:nvSpPr>
        <p:spPr>
          <a:xfrm>
            <a:off x="5153025" y="923820"/>
            <a:ext cx="6918960" cy="810794"/>
          </a:xfrm>
          <a:prstGeom prst="roundRect">
            <a:avLst>
              <a:gd name="adj" fmla="val 644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 rtl="0">
              <a:buFont typeface="Wingdings" pitchFamily="2" charset="2"/>
              <a:buChar char="ü"/>
            </a:pPr>
            <a:r>
              <a:rPr lang="ru-RU" sz="1000" b="1" spc="-5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Тестирование проводится в государственных и муниципальных общеобразовательных организациях (далее – тестирующая организация);</a:t>
            </a:r>
          </a:p>
          <a:p>
            <a:pPr marL="171450" indent="-171450" algn="l" rtl="0">
              <a:buFont typeface="Wingdings" pitchFamily="2" charset="2"/>
              <a:buChar char="ü"/>
            </a:pPr>
            <a:r>
              <a:rPr lang="ru-RU" sz="1000" b="1" spc="-5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Тестирующая организации определяются исполнительными органами в сфере образования;</a:t>
            </a:r>
          </a:p>
          <a:p>
            <a:pPr marL="171450" indent="-171450" algn="l" rtl="0">
              <a:buFont typeface="Wingdings" pitchFamily="2" charset="2"/>
              <a:buChar char="ü"/>
            </a:pPr>
            <a:r>
              <a:rPr lang="ru-RU" sz="1000" b="1" kern="1200" spc="-5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Информация о тестирующих организациях и местах проведения тестирования публикуется ИО на ЕПГУ и РПГУ (при наличии технической возможности).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CC5DDF6-AD77-19E3-C35D-2ED7D43D00E8}"/>
              </a:ext>
            </a:extLst>
          </p:cNvPr>
          <p:cNvSpPr/>
          <p:nvPr/>
        </p:nvSpPr>
        <p:spPr>
          <a:xfrm>
            <a:off x="227180" y="956858"/>
            <a:ext cx="4152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endParaRPr lang="ru-RU" sz="36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077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7337A6-DE97-8777-A9F4-D6448494DD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C3DF53-1EF6-3F6A-AC0A-7FF7C63FF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8065862-379C-B463-BE56-D008551A3CC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1AB97F5-F47F-0E3F-684D-0198CFE2A1A1}"/>
              </a:ext>
            </a:extLst>
          </p:cNvPr>
          <p:cNvSpPr/>
          <p:nvPr/>
        </p:nvSpPr>
        <p:spPr>
          <a:xfrm>
            <a:off x="0" y="0"/>
            <a:ext cx="12192000" cy="8641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1C2086-781D-E2E1-64E9-17F524CF090B}"/>
              </a:ext>
            </a:extLst>
          </p:cNvPr>
          <p:cNvSpPr/>
          <p:nvPr/>
        </p:nvSpPr>
        <p:spPr>
          <a:xfrm>
            <a:off x="0" y="6355830"/>
            <a:ext cx="12192000" cy="502170"/>
          </a:xfrm>
          <a:prstGeom prst="rect">
            <a:avLst/>
          </a:prstGeom>
          <a:solidFill>
            <a:srgbClr val="E4E4E4"/>
          </a:solidFill>
          <a:ln>
            <a:solidFill>
              <a:srgbClr val="E4E4E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6A98CD8-5C15-81A3-3B5A-628B4E081D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7892" y="-14100"/>
            <a:ext cx="864108" cy="864108"/>
          </a:xfrm>
          <a:prstGeom prst="rect">
            <a:avLst/>
          </a:prstGeom>
        </p:spPr>
      </p:pic>
      <p:sp>
        <p:nvSpPr>
          <p:cNvPr id="16" name="Скругленный прямоугольник 12">
            <a:extLst>
              <a:ext uri="{FF2B5EF4-FFF2-40B4-BE49-F238E27FC236}">
                <a16:creationId xmlns:a16="http://schemas.microsoft.com/office/drawing/2014/main" id="{A8559375-89E0-01D7-08FD-6C9459693974}"/>
              </a:ext>
            </a:extLst>
          </p:cNvPr>
          <p:cNvSpPr/>
          <p:nvPr/>
        </p:nvSpPr>
        <p:spPr>
          <a:xfrm>
            <a:off x="201106" y="929063"/>
            <a:ext cx="5132890" cy="495984"/>
          </a:xfrm>
          <a:prstGeom prst="roundRect">
            <a:avLst>
              <a:gd name="adj" fmla="val 16705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EC2782D8-F273-6D66-AA79-F881011FDBF9}"/>
              </a:ext>
            </a:extLst>
          </p:cNvPr>
          <p:cNvSpPr/>
          <p:nvPr/>
        </p:nvSpPr>
        <p:spPr>
          <a:xfrm>
            <a:off x="196805" y="980685"/>
            <a:ext cx="5638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895350" algn="l">
              <a:spcBef>
                <a:spcPts val="130"/>
              </a:spcBef>
            </a:pPr>
            <a:r>
              <a:rPr lang="ru-RU" b="1" dirty="0">
                <a:solidFill>
                  <a:schemeClr val="bg1"/>
                </a:solidFill>
                <a:latin typeface="Century Gothic" pitchFamily="34" charset="0"/>
                <a:ea typeface="Calibri" panose="020F0502020204030204" pitchFamily="34" charset="0"/>
                <a:cs typeface="Arial" panose="020B0604020202020204" pitchFamily="34" charset="0"/>
              </a:rPr>
              <a:t>3 </a:t>
            </a:r>
            <a:r>
              <a:rPr lang="ru-RU" b="1" dirty="0">
                <a:solidFill>
                  <a:srgbClr val="FFFFFF"/>
                </a:solidFill>
                <a:latin typeface="Century Gothic" pitchFamily="34" charset="0"/>
                <a:cs typeface="Calibri"/>
              </a:rPr>
              <a:t>РЕЗУЛЬТАТЫ ТЕСТИРОВАНИЯ</a:t>
            </a:r>
          </a:p>
        </p:txBody>
      </p:sp>
      <p:sp>
        <p:nvSpPr>
          <p:cNvPr id="18" name="Прямоугольник: скругленные углы 41">
            <a:extLst>
              <a:ext uri="{FF2B5EF4-FFF2-40B4-BE49-F238E27FC236}">
                <a16:creationId xmlns:a16="http://schemas.microsoft.com/office/drawing/2014/main" id="{7D254191-F23E-3A59-3078-4F69C236D096}"/>
              </a:ext>
            </a:extLst>
          </p:cNvPr>
          <p:cNvSpPr/>
          <p:nvPr/>
        </p:nvSpPr>
        <p:spPr>
          <a:xfrm>
            <a:off x="201106" y="1307187"/>
            <a:ext cx="5723843" cy="2448874"/>
          </a:xfrm>
          <a:prstGeom prst="roundRect">
            <a:avLst>
              <a:gd name="adj" fmla="val 6448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969010" lvl="0" algn="l" defTabSz="914400" eaLnBrk="1" fontAlgn="auto" latinLnBrk="0" hangingPunct="1">
              <a:lnSpc>
                <a:spcPct val="100000"/>
              </a:lnSpc>
              <a:spcBef>
                <a:spcPts val="1095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459740" algn="l"/>
              </a:tabLst>
              <a:defRPr/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Тестирующая организация в течение 3 рабочих дней со дня прохождения тестирования передает сведения о тестировании в ту школу, в которую было подано заявление о приеме на обучение. Школа информирует родителей о результатах тестирования.</a:t>
            </a:r>
          </a:p>
          <a:p>
            <a:pPr marR="969010" lvl="0" algn="l" defTabSz="914400" eaLnBrk="1" fontAlgn="auto" latinLnBrk="0" hangingPunct="1">
              <a:lnSpc>
                <a:spcPct val="100000"/>
              </a:lnSpc>
              <a:spcBef>
                <a:spcPts val="1095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459740" algn="l"/>
              </a:tabLst>
              <a:defRPr/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Исполнительные органы в сфере образования предоставляют МВД доступ к сведениям о тестировании и зачислении в школу в государственных информационных системах субъектах РФ и (или) посредством системы межведомственного электронного взаимодействия.</a:t>
            </a:r>
          </a:p>
        </p:txBody>
      </p:sp>
      <p:sp>
        <p:nvSpPr>
          <p:cNvPr id="19" name="Скругленный прямоугольник 17">
            <a:extLst>
              <a:ext uri="{FF2B5EF4-FFF2-40B4-BE49-F238E27FC236}">
                <a16:creationId xmlns:a16="http://schemas.microsoft.com/office/drawing/2014/main" id="{BE9A842C-04F9-C649-5E12-7FF3DE008C4F}"/>
              </a:ext>
            </a:extLst>
          </p:cNvPr>
          <p:cNvSpPr/>
          <p:nvPr/>
        </p:nvSpPr>
        <p:spPr>
          <a:xfrm>
            <a:off x="201106" y="3639484"/>
            <a:ext cx="4791075" cy="2590116"/>
          </a:xfrm>
          <a:prstGeom prst="roundRect">
            <a:avLst>
              <a:gd name="adj" fmla="val 420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: скругленные углы 41">
            <a:extLst>
              <a:ext uri="{FF2B5EF4-FFF2-40B4-BE49-F238E27FC236}">
                <a16:creationId xmlns:a16="http://schemas.microsoft.com/office/drawing/2014/main" id="{5147FF49-CAB0-56CA-5133-C2EE6BF5CEF8}"/>
              </a:ext>
            </a:extLst>
          </p:cNvPr>
          <p:cNvSpPr/>
          <p:nvPr/>
        </p:nvSpPr>
        <p:spPr>
          <a:xfrm>
            <a:off x="2142487" y="4191495"/>
            <a:ext cx="2900617" cy="1533525"/>
          </a:xfrm>
          <a:prstGeom prst="roundRect">
            <a:avLst>
              <a:gd name="adj" fmla="val 6448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spcAft>
                <a:spcPts val="0"/>
              </a:spcAft>
            </a:pPr>
            <a:r>
              <a:rPr lang="ru-RU" sz="14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Руководитель  общеобразовательной организации издает распорядительный акт о приеме на обучение ребенка в течение 5 рабочих дней после официального поступления информации об </a:t>
            </a:r>
            <a:r>
              <a:rPr lang="ru-RU" sz="1400" b="1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успешном прохождении тестирования</a:t>
            </a:r>
          </a:p>
        </p:txBody>
      </p:sp>
      <p:sp>
        <p:nvSpPr>
          <p:cNvPr id="21" name="Фигура, имеющая форму буквы L 20">
            <a:extLst>
              <a:ext uri="{FF2B5EF4-FFF2-40B4-BE49-F238E27FC236}">
                <a16:creationId xmlns:a16="http://schemas.microsoft.com/office/drawing/2014/main" id="{43DC0334-DC27-FA28-6212-CDE4050FEEA6}"/>
              </a:ext>
            </a:extLst>
          </p:cNvPr>
          <p:cNvSpPr/>
          <p:nvPr/>
        </p:nvSpPr>
        <p:spPr>
          <a:xfrm rot="2496345" flipH="1">
            <a:off x="717684" y="4071240"/>
            <a:ext cx="1116765" cy="1364935"/>
          </a:xfrm>
          <a:prstGeom prst="corner">
            <a:avLst>
              <a:gd name="adj1" fmla="val 39773"/>
              <a:gd name="adj2" fmla="val 44318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2" name="Скругленный прямоугольник 19">
            <a:extLst>
              <a:ext uri="{FF2B5EF4-FFF2-40B4-BE49-F238E27FC236}">
                <a16:creationId xmlns:a16="http://schemas.microsoft.com/office/drawing/2014/main" id="{13E454B3-C1EA-F534-2FA8-68734EF32BFB}"/>
              </a:ext>
            </a:extLst>
          </p:cNvPr>
          <p:cNvSpPr/>
          <p:nvPr/>
        </p:nvSpPr>
        <p:spPr>
          <a:xfrm>
            <a:off x="5510717" y="920581"/>
            <a:ext cx="6605085" cy="495984"/>
          </a:xfrm>
          <a:prstGeom prst="roundRect">
            <a:avLst>
              <a:gd name="adj" fmla="val 16705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5402E6E9-2CF2-888E-9DD5-8144DCA5D4F1}"/>
              </a:ext>
            </a:extLst>
          </p:cNvPr>
          <p:cNvSpPr/>
          <p:nvPr/>
        </p:nvSpPr>
        <p:spPr>
          <a:xfrm>
            <a:off x="5545294" y="992597"/>
            <a:ext cx="50196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895350" algn="l">
              <a:spcBef>
                <a:spcPts val="130"/>
              </a:spcBef>
            </a:pPr>
            <a:r>
              <a:rPr lang="ru-RU" b="1" dirty="0">
                <a:solidFill>
                  <a:schemeClr val="bg1"/>
                </a:solidFill>
                <a:latin typeface="Century Gothic" pitchFamily="34" charset="0"/>
                <a:ea typeface="Calibri" panose="020F0502020204030204" pitchFamily="34" charset="0"/>
                <a:cs typeface="Arial" panose="020B0604020202020204" pitchFamily="34" charset="0"/>
              </a:rPr>
              <a:t>4 </a:t>
            </a:r>
            <a:r>
              <a:rPr lang="ru-RU" b="1" dirty="0">
                <a:solidFill>
                  <a:srgbClr val="FFFFFF"/>
                </a:solidFill>
                <a:latin typeface="Century Gothic" pitchFamily="34" charset="0"/>
                <a:cs typeface="Calibri"/>
              </a:rPr>
              <a:t>ТЕСТИРОВАНИЕ НЕ ПРОЙДЕНО </a:t>
            </a:r>
          </a:p>
        </p:txBody>
      </p:sp>
      <p:sp>
        <p:nvSpPr>
          <p:cNvPr id="24" name="Прямоугольник: скругленные углы 41">
            <a:extLst>
              <a:ext uri="{FF2B5EF4-FFF2-40B4-BE49-F238E27FC236}">
                <a16:creationId xmlns:a16="http://schemas.microsoft.com/office/drawing/2014/main" id="{C584516B-3224-9EBC-3F2F-EF76F52DAFF3}"/>
              </a:ext>
            </a:extLst>
          </p:cNvPr>
          <p:cNvSpPr/>
          <p:nvPr/>
        </p:nvSpPr>
        <p:spPr>
          <a:xfrm>
            <a:off x="5510717" y="1503340"/>
            <a:ext cx="6605085" cy="1908439"/>
          </a:xfrm>
          <a:prstGeom prst="roundRect">
            <a:avLst>
              <a:gd name="adj" fmla="val 644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just">
              <a:spcAft>
                <a:spcPts val="0"/>
              </a:spcAft>
              <a:buFont typeface="Wingdings" pitchFamily="2" charset="2"/>
              <a:buChar char="q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Если ребенок не прошел тестирование, предлагается пройти дополнительное обучение русскому языку.</a:t>
            </a:r>
          </a:p>
          <a:p>
            <a:pPr algn="just">
              <a:spcAft>
                <a:spcPts val="0"/>
              </a:spcAft>
            </a:pP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171450" indent="-171450" algn="just">
              <a:spcAft>
                <a:spcPts val="0"/>
              </a:spcAft>
              <a:buFont typeface="Wingdings" pitchFamily="2" charset="2"/>
              <a:buChar char="q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Повторно пройти тестирование можно не ранее, чем через 3 месяца.</a:t>
            </a:r>
          </a:p>
          <a:p>
            <a:pPr algn="just">
              <a:spcAft>
                <a:spcPts val="0"/>
              </a:spcAft>
            </a:pP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171450" indent="-171450" algn="just">
              <a:spcAft>
                <a:spcPts val="0"/>
              </a:spcAft>
              <a:buFont typeface="Wingdings" pitchFamily="2" charset="2"/>
              <a:buChar char="q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При повторном прохождении тестирования не допускается повторное предоставление ранее использованного варианта.</a:t>
            </a:r>
          </a:p>
          <a:p>
            <a:pPr marL="342900" indent="-342900" algn="just">
              <a:spcAft>
                <a:spcPts val="0"/>
              </a:spcAft>
              <a:buAutoNum type="arabicPeriod"/>
            </a:pPr>
            <a:endParaRPr lang="ru-RU" sz="1200" dirty="0">
              <a:solidFill>
                <a:schemeClr val="tx1"/>
              </a:solidFill>
              <a:latin typeface="Century Gothic" pitchFamily="34" charset="0"/>
              <a:ea typeface="Times New Roman"/>
            </a:endParaRPr>
          </a:p>
        </p:txBody>
      </p:sp>
      <p:sp>
        <p:nvSpPr>
          <p:cNvPr id="25" name="Скругленный прямоугольник 22">
            <a:extLst>
              <a:ext uri="{FF2B5EF4-FFF2-40B4-BE49-F238E27FC236}">
                <a16:creationId xmlns:a16="http://schemas.microsoft.com/office/drawing/2014/main" id="{2FA8A306-A2DE-762E-A48B-307417F30E80}"/>
              </a:ext>
            </a:extLst>
          </p:cNvPr>
          <p:cNvSpPr/>
          <p:nvPr/>
        </p:nvSpPr>
        <p:spPr>
          <a:xfrm>
            <a:off x="5510716" y="3523690"/>
            <a:ext cx="6605085" cy="495984"/>
          </a:xfrm>
          <a:prstGeom prst="roundRect">
            <a:avLst>
              <a:gd name="adj" fmla="val 16705"/>
            </a:avLst>
          </a:prstGeom>
          <a:solidFill>
            <a:srgbClr val="8D87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895350" algn="l">
              <a:spcBef>
                <a:spcPts val="130"/>
              </a:spcBef>
            </a:pPr>
            <a:r>
              <a:rPr lang="ru-RU" b="1" dirty="0">
                <a:solidFill>
                  <a:schemeClr val="bg1"/>
                </a:solidFill>
                <a:latin typeface="Century Gothic" pitchFamily="34" charset="0"/>
                <a:ea typeface="Calibri" panose="020F0502020204030204" pitchFamily="34" charset="0"/>
                <a:cs typeface="Arial" panose="020B0604020202020204" pitchFamily="34" charset="0"/>
              </a:rPr>
              <a:t>5 </a:t>
            </a:r>
            <a:r>
              <a:rPr lang="ru-RU" b="1" dirty="0">
                <a:solidFill>
                  <a:srgbClr val="FFFFFF"/>
                </a:solidFill>
                <a:latin typeface="Century Gothic" pitchFamily="34" charset="0"/>
                <a:cs typeface="Calibri"/>
              </a:rPr>
              <a:t>УЧЕТ И ХРАНЕНИЕ МАТЕРИАЛОВ</a:t>
            </a:r>
          </a:p>
        </p:txBody>
      </p:sp>
      <p:sp>
        <p:nvSpPr>
          <p:cNvPr id="26" name="Прямоугольник: скругленные углы 41">
            <a:extLst>
              <a:ext uri="{FF2B5EF4-FFF2-40B4-BE49-F238E27FC236}">
                <a16:creationId xmlns:a16="http://schemas.microsoft.com/office/drawing/2014/main" id="{912F061F-998B-9033-4E84-6E4FCE91A3AE}"/>
              </a:ext>
            </a:extLst>
          </p:cNvPr>
          <p:cNvSpPr/>
          <p:nvPr/>
        </p:nvSpPr>
        <p:spPr>
          <a:xfrm>
            <a:off x="5510716" y="4126347"/>
            <a:ext cx="6605085" cy="2103253"/>
          </a:xfrm>
          <a:prstGeom prst="roundRect">
            <a:avLst>
              <a:gd name="adj" fmla="val 644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spcAft>
                <a:spcPts val="0"/>
              </a:spcAft>
              <a:buFont typeface="Wingdings" pitchFamily="2" charset="2"/>
              <a:buChar char="q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Все материалы тестирования хранятся в тестирующей организации. </a:t>
            </a:r>
          </a:p>
          <a:p>
            <a:pPr>
              <a:spcAft>
                <a:spcPts val="0"/>
              </a:spcAft>
            </a:pP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171450" indent="-171450">
              <a:spcAft>
                <a:spcPts val="0"/>
              </a:spcAft>
              <a:buFont typeface="Wingdings" pitchFamily="2" charset="2"/>
              <a:buChar char="q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Учет сведений о результатах тестирования обеспечивается исполнительным органом в сфере образования и (или) образовательными организациями. </a:t>
            </a:r>
          </a:p>
          <a:p>
            <a:pPr>
              <a:spcAft>
                <a:spcPts val="0"/>
              </a:spcAft>
            </a:pP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171450" indent="-171450">
              <a:buFont typeface="Wingdings" pitchFamily="2" charset="2"/>
              <a:buChar char="q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Обеспечивается публикация на ЕПГУ (при наличии технической возможности) или РПГУ</a:t>
            </a:r>
          </a:p>
        </p:txBody>
      </p:sp>
    </p:spTree>
    <p:extLst>
      <p:ext uri="{BB962C8B-B14F-4D97-AF65-F5344CB8AC3E}">
        <p14:creationId xmlns:p14="http://schemas.microsoft.com/office/powerpoint/2010/main" val="3514411081"/>
      </p:ext>
    </p:extLst>
  </p:cSld>
  <p:clrMapOvr>
    <a:masterClrMapping/>
  </p:clrMapOvr>
</p:sld>
</file>

<file path=ppt/theme/theme1.xml><?xml version="1.0" encoding="utf-8"?>
<a:theme xmlns:a="http://schemas.openxmlformats.org/drawingml/2006/main" name="Рамка">
  <a:themeElements>
    <a:clrScheme name="Рамка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Рамка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Рамка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18A1B607-7BAE-46D6-8090-545AC7BDD739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TM03457475[[fn=Рамка]]</Template>
  <TotalTime>94</TotalTime>
  <Words>1187</Words>
  <Application>Microsoft Office PowerPoint</Application>
  <PresentationFormat>Широкоэкранный</PresentationFormat>
  <Paragraphs>100</Paragraphs>
  <Slides>8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7" baseType="lpstr">
      <vt:lpstr>Arial</vt:lpstr>
      <vt:lpstr>Calibri</vt:lpstr>
      <vt:lpstr>Century Gothic</vt:lpstr>
      <vt:lpstr>Corbel</vt:lpstr>
      <vt:lpstr>Montserrat Medium</vt:lpstr>
      <vt:lpstr>Times New Roman</vt:lpstr>
      <vt:lpstr>Wingdings</vt:lpstr>
      <vt:lpstr>Wingdings 2</vt:lpstr>
      <vt:lpstr>Рамка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user</dc:creator>
  <cp:lastModifiedBy>User</cp:lastModifiedBy>
  <cp:revision>4</cp:revision>
  <dcterms:created xsi:type="dcterms:W3CDTF">2025-03-24T11:48:55Z</dcterms:created>
  <dcterms:modified xsi:type="dcterms:W3CDTF">2025-03-26T05:22:27Z</dcterms:modified>
</cp:coreProperties>
</file>