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56" r:id="rId4"/>
    <p:sldId id="257" r:id="rId5"/>
    <p:sldId id="258" r:id="rId6"/>
    <p:sldId id="259" r:id="rId7"/>
    <p:sldId id="262" r:id="rId8"/>
    <p:sldId id="263" r:id="rId9"/>
    <p:sldId id="264" r:id="rId10"/>
    <p:sldId id="268" r:id="rId11"/>
    <p:sldId id="266" r:id="rId12"/>
    <p:sldId id="267" r:id="rId13"/>
    <p:sldId id="278" r:id="rId14"/>
    <p:sldId id="270" r:id="rId15"/>
    <p:sldId id="269" r:id="rId16"/>
    <p:sldId id="271" r:id="rId17"/>
    <p:sldId id="272" r:id="rId18"/>
    <p:sldId id="273" r:id="rId19"/>
    <p:sldId id="274" r:id="rId20"/>
    <p:sldId id="275" r:id="rId21"/>
    <p:sldId id="277" r:id="rId22"/>
    <p:sldId id="279" r:id="rId23"/>
    <p:sldId id="276"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0" d="100"/>
          <a:sy n="80" d="100"/>
        </p:scale>
        <p:origin x="-1445"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19.02.2018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file:///D:\&#1064;&#1050;&#1054;&#1051;&#1040;\6%20&#1082;&#1083;&#1072;&#1089;&#1089;\&#1054;&#1090;&#1082;&#1088;&#1099;&#1090;&#1099;&#1081;%20&#1091;&#1088;&#1086;&#1082;%20&#1044;&#1077;&#1077;&#1087;&#1088;&#1080;&#1095;&#1072;&#1089;&#1090;&#1080;&#1077;\&#1053;&#1080;&#1072;&#1075;&#1072;&#1088;&#1089;&#1082;&#1080;&#1081;%20&#1074;&#1086;&#1076;&#1086;&#1087;&#1072;&#1076;.mp3" TargetMode="Externa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85852" y="1500174"/>
            <a:ext cx="7315224" cy="1470025"/>
          </a:xfrm>
        </p:spPr>
        <p:txBody>
          <a:bodyPr>
            <a:normAutofit/>
          </a:bodyPr>
          <a:lstStyle/>
          <a:p>
            <a:r>
              <a:rPr lang="ru-RU" dirty="0" smtClean="0">
                <a:latin typeface="Monotype Corsiva" pitchFamily="66" charset="0"/>
              </a:rPr>
              <a:t>Чтобы переварить знания, надо поглощать их с аппетитом.</a:t>
            </a:r>
            <a:endParaRPr lang="ru-RU" dirty="0">
              <a:latin typeface="Monotype Corsiva" pitchFamily="66" charset="0"/>
            </a:endParaRPr>
          </a:p>
        </p:txBody>
      </p:sp>
      <p:sp>
        <p:nvSpPr>
          <p:cNvPr id="3" name="Подзаголовок 2"/>
          <p:cNvSpPr>
            <a:spLocks noGrp="1"/>
          </p:cNvSpPr>
          <p:nvPr>
            <p:ph type="subTitle" idx="1"/>
          </p:nvPr>
        </p:nvSpPr>
        <p:spPr>
          <a:xfrm>
            <a:off x="3500430" y="3429000"/>
            <a:ext cx="4900602" cy="642942"/>
          </a:xfrm>
        </p:spPr>
        <p:txBody>
          <a:bodyPr>
            <a:normAutofit fontScale="62500" lnSpcReduction="20000"/>
          </a:bodyPr>
          <a:lstStyle/>
          <a:p>
            <a:pPr algn="r"/>
            <a:r>
              <a:rPr lang="ru-RU" i="1" dirty="0" smtClean="0">
                <a:solidFill>
                  <a:schemeClr val="tx1"/>
                </a:solidFill>
              </a:rPr>
              <a:t>Франс Анатоль,</a:t>
            </a:r>
          </a:p>
          <a:p>
            <a:pPr algn="r"/>
            <a:r>
              <a:rPr lang="ru-RU" i="1" dirty="0" smtClean="0">
                <a:solidFill>
                  <a:schemeClr val="tx1"/>
                </a:solidFill>
              </a:rPr>
              <a:t>французский писатель</a:t>
            </a:r>
            <a:endParaRPr lang="ru-RU"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224" y="714356"/>
            <a:ext cx="7643866" cy="4857784"/>
          </a:xfrm>
        </p:spPr>
        <p:txBody>
          <a:bodyPr>
            <a:normAutofit/>
          </a:bodyPr>
          <a:lstStyle/>
          <a:p>
            <a:pPr algn="l"/>
            <a:r>
              <a:rPr lang="ru-RU" sz="1900" b="1" dirty="0" smtClean="0">
                <a:latin typeface="+mn-lt"/>
              </a:rPr>
              <a:t>1 группа:</a:t>
            </a:r>
            <a:r>
              <a:rPr lang="ru-RU" sz="1900" dirty="0" smtClean="0">
                <a:latin typeface="+mn-lt"/>
              </a:rPr>
              <a:t> Определите предложение, в котором НЕ с выделенным словом пишется РАЗДЕЛЬНО. Раскройте скобки и выпишите это слово.</a:t>
            </a:r>
            <a:br>
              <a:rPr lang="ru-RU" sz="1900" dirty="0" smtClean="0">
                <a:latin typeface="+mn-lt"/>
              </a:rPr>
            </a:br>
            <a:r>
              <a:rPr lang="ru-RU" sz="1900" dirty="0" smtClean="0">
                <a:latin typeface="+mn-lt"/>
              </a:rPr>
              <a:t/>
            </a:r>
            <a:br>
              <a:rPr lang="ru-RU" sz="1900" dirty="0" smtClean="0">
                <a:latin typeface="+mn-lt"/>
              </a:rPr>
            </a:br>
            <a:r>
              <a:rPr lang="ru-RU" sz="1900" dirty="0" smtClean="0">
                <a:latin typeface="+mn-lt"/>
              </a:rPr>
              <a:t>1) (Не)получив на другой день ответа, он послал еще одно письмо.</a:t>
            </a:r>
            <a:br>
              <a:rPr lang="ru-RU" sz="1900" dirty="0" smtClean="0">
                <a:latin typeface="+mn-lt"/>
              </a:rPr>
            </a:br>
            <a:r>
              <a:rPr lang="ru-RU" sz="1900" dirty="0" smtClean="0">
                <a:latin typeface="+mn-lt"/>
              </a:rPr>
              <a:t>2) Справа над лесистыми холмами сияла (не)мигающая звезда. </a:t>
            </a:r>
            <a:br>
              <a:rPr lang="ru-RU" sz="1900" dirty="0" smtClean="0">
                <a:latin typeface="+mn-lt"/>
              </a:rPr>
            </a:br>
            <a:r>
              <a:rPr lang="ru-RU" sz="1900" dirty="0" smtClean="0">
                <a:latin typeface="+mn-lt"/>
              </a:rPr>
              <a:t>3) Мы сразу поняли, что мальчишка говорил (не)правду. </a:t>
            </a:r>
            <a:br>
              <a:rPr lang="ru-RU" sz="1900" dirty="0" smtClean="0">
                <a:latin typeface="+mn-lt"/>
              </a:rPr>
            </a:br>
            <a:r>
              <a:rPr lang="ru-RU" sz="1900" dirty="0" smtClean="0">
                <a:latin typeface="+mn-lt"/>
              </a:rPr>
              <a:t>4) Мы проезжали мимо (не)широкой горной речки.</a:t>
            </a:r>
            <a:br>
              <a:rPr lang="ru-RU" sz="1900" dirty="0" smtClean="0">
                <a:latin typeface="+mn-lt"/>
              </a:rPr>
            </a:br>
            <a:r>
              <a:rPr lang="ru-RU" sz="1900" b="1" dirty="0" smtClean="0">
                <a:latin typeface="+mn-lt"/>
              </a:rPr>
              <a:t> </a:t>
            </a:r>
            <a:br>
              <a:rPr lang="ru-RU" sz="1900" b="1" dirty="0" smtClean="0">
                <a:latin typeface="+mn-lt"/>
              </a:rPr>
            </a:br>
            <a:r>
              <a:rPr lang="ru-RU" sz="1900" b="1" dirty="0" smtClean="0">
                <a:latin typeface="+mn-lt"/>
              </a:rPr>
              <a:t>2 группа:</a:t>
            </a:r>
            <a:r>
              <a:rPr lang="ru-RU" sz="1900" dirty="0" smtClean="0">
                <a:latin typeface="+mn-lt"/>
              </a:rPr>
              <a:t> Определите предложение, в котором НЕ с выделенным словом пишется СЛИТНО. Раскройте скобки и выпишите это слово.</a:t>
            </a:r>
            <a:br>
              <a:rPr lang="ru-RU" sz="1900" dirty="0" smtClean="0">
                <a:latin typeface="+mn-lt"/>
              </a:rPr>
            </a:br>
            <a:r>
              <a:rPr lang="ru-RU" sz="1900" dirty="0" smtClean="0">
                <a:latin typeface="+mn-lt"/>
              </a:rPr>
              <a:t/>
            </a:r>
            <a:br>
              <a:rPr lang="ru-RU" sz="1900" dirty="0" smtClean="0">
                <a:latin typeface="+mn-lt"/>
              </a:rPr>
            </a:br>
            <a:r>
              <a:rPr lang="ru-RU" sz="1900" dirty="0" smtClean="0">
                <a:latin typeface="+mn-lt"/>
              </a:rPr>
              <a:t>1) Я (не)мог поступить иначе.</a:t>
            </a:r>
            <a:br>
              <a:rPr lang="ru-RU" sz="1900" dirty="0" smtClean="0">
                <a:latin typeface="+mn-lt"/>
              </a:rPr>
            </a:br>
            <a:r>
              <a:rPr lang="ru-RU" sz="1900" dirty="0" smtClean="0">
                <a:latin typeface="+mn-lt"/>
              </a:rPr>
              <a:t>2) Она, ничего (не)ответив, продолжала смотреть в небо.</a:t>
            </a:r>
            <a:br>
              <a:rPr lang="ru-RU" sz="1900" dirty="0" smtClean="0">
                <a:latin typeface="+mn-lt"/>
              </a:rPr>
            </a:br>
            <a:r>
              <a:rPr lang="ru-RU" sz="1900" dirty="0" smtClean="0">
                <a:latin typeface="+mn-lt"/>
              </a:rPr>
              <a:t>3) В нем (не)было ни совести, ни доброты, ни честности.</a:t>
            </a:r>
            <a:br>
              <a:rPr lang="ru-RU" sz="1900" dirty="0" smtClean="0">
                <a:latin typeface="+mn-lt"/>
              </a:rPr>
            </a:br>
            <a:r>
              <a:rPr lang="ru-RU" sz="1900" dirty="0" smtClean="0">
                <a:latin typeface="+mn-lt"/>
              </a:rPr>
              <a:t>4) Он смотрел на меня, (не)</a:t>
            </a:r>
            <a:r>
              <a:rPr lang="ru-RU" sz="1900" dirty="0" err="1" smtClean="0">
                <a:latin typeface="+mn-lt"/>
              </a:rPr>
              <a:t>доумевая</a:t>
            </a:r>
            <a:r>
              <a:rPr lang="ru-RU" sz="1900" dirty="0" smtClean="0">
                <a:latin typeface="+mn-lt"/>
              </a:rPr>
              <a:t>. </a:t>
            </a:r>
            <a:r>
              <a:rPr lang="ru-RU" sz="1900" dirty="0" smtClean="0"/>
              <a:t/>
            </a:r>
            <a:br>
              <a:rPr lang="ru-RU" sz="1900" dirty="0" smtClean="0"/>
            </a:br>
            <a:endParaRPr lang="ru-RU" sz="19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1628800"/>
            <a:ext cx="8208912" cy="1723549"/>
          </a:xfrm>
          <a:prstGeom prst="rect">
            <a:avLst/>
          </a:prstGeom>
        </p:spPr>
        <p:txBody>
          <a:bodyPr wrap="square">
            <a:spAutoFit/>
          </a:bodyPr>
          <a:lstStyle/>
          <a:p>
            <a:pPr indent="358775"/>
            <a:r>
              <a:rPr lang="ru-RU" sz="2600" b="1" dirty="0" smtClean="0"/>
              <a:t>Группа 1:</a:t>
            </a:r>
            <a:r>
              <a:rPr lang="ru-RU" sz="2600" dirty="0" smtClean="0"/>
              <a:t> правильный ответ – не получив (5 баллов)</a:t>
            </a:r>
          </a:p>
          <a:p>
            <a:pPr indent="1524000"/>
            <a:endParaRPr lang="ru-RU" sz="2600" dirty="0" smtClean="0"/>
          </a:p>
          <a:p>
            <a:pPr indent="358775"/>
            <a:r>
              <a:rPr lang="ru-RU" sz="2600" b="1" dirty="0" smtClean="0"/>
              <a:t>Группа 2:  </a:t>
            </a:r>
            <a:r>
              <a:rPr lang="ru-RU" sz="2600" dirty="0" smtClean="0"/>
              <a:t>правильный ответ – недоумевая (5 баллов)</a:t>
            </a:r>
          </a:p>
          <a:p>
            <a:endParaRPr lang="ru-RU" sz="2800" dirty="0" smtClean="0"/>
          </a:p>
        </p:txBody>
      </p:sp>
      <p:sp>
        <p:nvSpPr>
          <p:cNvPr id="5" name="Заголовок 1"/>
          <p:cNvSpPr txBox="1">
            <a:spLocks/>
          </p:cNvSpPr>
          <p:nvPr/>
        </p:nvSpPr>
        <p:spPr>
          <a:xfrm>
            <a:off x="539552" y="692696"/>
            <a:ext cx="8064896" cy="79208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0"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Проверь и оцени себя!</a:t>
            </a:r>
            <a:endParaRPr kumimoji="0" lang="ru-RU" sz="36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https://otvet.imgsmail.ru/download/190325008_0f876837002cb154181a4f5345b51c12_800.jpg"/>
          <p:cNvPicPr>
            <a:picLocks noChangeAspect="1" noChangeArrowheads="1"/>
          </p:cNvPicPr>
          <p:nvPr/>
        </p:nvPicPr>
        <p:blipFill>
          <a:blip r:embed="rId2" cstate="print"/>
          <a:srcRect/>
          <a:stretch>
            <a:fillRect/>
          </a:stretch>
        </p:blipFill>
        <p:spPr bwMode="auto">
          <a:xfrm>
            <a:off x="7215206" y="4071942"/>
            <a:ext cx="1529821" cy="2233245"/>
          </a:xfrm>
          <a:prstGeom prst="rect">
            <a:avLst/>
          </a:prstGeom>
          <a:noFill/>
        </p:spPr>
      </p:pic>
      <p:sp>
        <p:nvSpPr>
          <p:cNvPr id="2" name="Заголовок 1"/>
          <p:cNvSpPr>
            <a:spLocks noGrp="1"/>
          </p:cNvSpPr>
          <p:nvPr>
            <p:ph type="title"/>
          </p:nvPr>
        </p:nvSpPr>
        <p:spPr/>
        <p:txBody>
          <a:bodyPr/>
          <a:lstStyle/>
          <a:p>
            <a:r>
              <a:rPr lang="ru-RU" b="1" dirty="0" smtClean="0">
                <a:latin typeface="Monotype Corsiva" pitchFamily="66" charset="0"/>
              </a:rPr>
              <a:t>«Пунктуационный сад»</a:t>
            </a:r>
            <a:endParaRPr lang="ru-RU" b="1" dirty="0">
              <a:latin typeface="Monotype Corsiva" pitchFamily="66" charset="0"/>
            </a:endParaRPr>
          </a:p>
        </p:txBody>
      </p:sp>
      <p:pic>
        <p:nvPicPr>
          <p:cNvPr id="26628" name="Picture 4" descr="https://look.com.ua/pic/201512/2560x1440/look.com.ua-140678.jpg"/>
          <p:cNvPicPr>
            <a:picLocks noChangeAspect="1" noChangeArrowheads="1"/>
          </p:cNvPicPr>
          <p:nvPr/>
        </p:nvPicPr>
        <p:blipFill>
          <a:blip r:embed="rId3" cstate="print"/>
          <a:srcRect/>
          <a:stretch>
            <a:fillRect/>
          </a:stretch>
        </p:blipFill>
        <p:spPr bwMode="auto">
          <a:xfrm>
            <a:off x="1357290" y="1285860"/>
            <a:ext cx="5904095" cy="388735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229600" cy="1500198"/>
          </a:xfrm>
        </p:spPr>
        <p:txBody>
          <a:bodyPr>
            <a:normAutofit fontScale="90000"/>
          </a:bodyPr>
          <a:lstStyle/>
          <a:p>
            <a:pPr marL="180975" algn="l"/>
            <a:r>
              <a:rPr lang="ru-RU" sz="3100" dirty="0" smtClean="0">
                <a:latin typeface="+mn-lt"/>
              </a:rPr>
              <a:t>	</a:t>
            </a:r>
            <a:r>
              <a:rPr lang="ru-RU" sz="3100" u="sng" dirty="0" smtClean="0">
                <a:latin typeface="+mn-lt"/>
              </a:rPr>
              <a:t>Задание:</a:t>
            </a:r>
            <a:r>
              <a:rPr lang="ru-RU" sz="3100" dirty="0" smtClean="0">
                <a:latin typeface="+mn-lt"/>
              </a:rPr>
              <a:t> расставьте </a:t>
            </a:r>
            <a:r>
              <a:rPr lang="ru-RU" sz="3100" dirty="0" smtClean="0">
                <a:latin typeface="+mn-lt"/>
              </a:rPr>
              <a:t>запятые там, где надо. Объясните постановку знаков препинания или их отсутствие</a:t>
            </a:r>
            <a:r>
              <a:rPr lang="ru-RU" sz="3100" dirty="0" smtClean="0">
                <a:latin typeface="+mn-lt"/>
              </a:rPr>
              <a:t>.</a:t>
            </a:r>
            <a:endParaRPr lang="ru-RU" dirty="0"/>
          </a:p>
        </p:txBody>
      </p:sp>
      <p:sp>
        <p:nvSpPr>
          <p:cNvPr id="3" name="TextBox 2"/>
          <p:cNvSpPr txBox="1"/>
          <p:nvPr/>
        </p:nvSpPr>
        <p:spPr>
          <a:xfrm>
            <a:off x="1142976" y="2143116"/>
            <a:ext cx="7143800" cy="2062103"/>
          </a:xfrm>
          <a:prstGeom prst="rect">
            <a:avLst/>
          </a:prstGeom>
          <a:noFill/>
        </p:spPr>
        <p:txBody>
          <a:bodyPr wrap="square" rtlCol="0">
            <a:spAutoFit/>
          </a:bodyPr>
          <a:lstStyle/>
          <a:p>
            <a:r>
              <a:rPr lang="ru-RU" sz="3200" dirty="0" smtClean="0"/>
              <a:t>1. Она </a:t>
            </a:r>
            <a:r>
              <a:rPr lang="ru-RU" sz="3200" dirty="0" smtClean="0"/>
              <a:t>стояла глядя в окно и горько всхлипывая.</a:t>
            </a:r>
            <a:br>
              <a:rPr lang="ru-RU" sz="3200" dirty="0" smtClean="0"/>
            </a:br>
            <a:r>
              <a:rPr lang="ru-RU" sz="3200" dirty="0" smtClean="0"/>
              <a:t>2. Корабль </a:t>
            </a:r>
            <a:r>
              <a:rPr lang="ru-RU" sz="3200" dirty="0" smtClean="0"/>
              <a:t>качаясь плыл по курсу.</a:t>
            </a:r>
            <a:br>
              <a:rPr lang="ru-RU" sz="3200" dirty="0" smtClean="0"/>
            </a:br>
            <a:r>
              <a:rPr lang="ru-RU" sz="3200" dirty="0" smtClean="0"/>
              <a:t>3. Не </a:t>
            </a:r>
            <a:r>
              <a:rPr lang="ru-RU" sz="3200" dirty="0" smtClean="0"/>
              <a:t>сиди сложа руки.</a:t>
            </a:r>
            <a:endParaRPr lang="ru-RU"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14348" y="1628800"/>
            <a:ext cx="7962108" cy="4401205"/>
          </a:xfrm>
          <a:prstGeom prst="rect">
            <a:avLst/>
          </a:prstGeom>
        </p:spPr>
        <p:txBody>
          <a:bodyPr wrap="square">
            <a:spAutoFit/>
          </a:bodyPr>
          <a:lstStyle/>
          <a:p>
            <a:pPr lvl="0"/>
            <a:r>
              <a:rPr lang="ru-RU" sz="2800" b="1" dirty="0" smtClean="0"/>
              <a:t>1. Она стояла, глядя в окно и горько всхлипывая.</a:t>
            </a:r>
          </a:p>
          <a:p>
            <a:pPr lvl="0"/>
            <a:r>
              <a:rPr lang="ru-RU" sz="2800" b="1" dirty="0" smtClean="0"/>
              <a:t>2. Корабль, качаясь, плыл по курсу.</a:t>
            </a:r>
          </a:p>
          <a:p>
            <a:pPr lvl="0"/>
            <a:r>
              <a:rPr lang="ru-RU" sz="2800" b="1" dirty="0" smtClean="0"/>
              <a:t>3. Не сиди сложа руки.</a:t>
            </a:r>
          </a:p>
          <a:p>
            <a:pPr lvl="0"/>
            <a:endParaRPr lang="ru-RU" sz="2800" dirty="0" smtClean="0"/>
          </a:p>
          <a:p>
            <a:pPr marL="1619250" lvl="0"/>
            <a:r>
              <a:rPr lang="ru-RU" sz="2800" dirty="0" smtClean="0"/>
              <a:t>Всё правильно – 3 балла.</a:t>
            </a:r>
          </a:p>
          <a:p>
            <a:pPr marL="1619250" lvl="0"/>
            <a:r>
              <a:rPr lang="ru-RU" sz="2800" dirty="0" smtClean="0"/>
              <a:t>1 ошибка – 2 балла.</a:t>
            </a:r>
          </a:p>
          <a:p>
            <a:pPr marL="1619250" lvl="0"/>
            <a:r>
              <a:rPr lang="ru-RU" sz="2800" dirty="0" smtClean="0"/>
              <a:t>2 ошибки – 1 балл.</a:t>
            </a:r>
          </a:p>
          <a:p>
            <a:pPr marL="1619250" lvl="0"/>
            <a:r>
              <a:rPr lang="ru-RU" sz="2800" dirty="0" smtClean="0"/>
              <a:t>3 ошибки – 0 баллов.</a:t>
            </a:r>
          </a:p>
          <a:p>
            <a:endParaRPr lang="ru-RU" sz="2800" dirty="0" smtClean="0"/>
          </a:p>
        </p:txBody>
      </p:sp>
      <p:sp>
        <p:nvSpPr>
          <p:cNvPr id="5" name="Заголовок 1"/>
          <p:cNvSpPr txBox="1">
            <a:spLocks/>
          </p:cNvSpPr>
          <p:nvPr/>
        </p:nvSpPr>
        <p:spPr>
          <a:xfrm>
            <a:off x="539552" y="692696"/>
            <a:ext cx="8064896" cy="79208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0"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Проверь и оцени себя!</a:t>
            </a:r>
            <a:endParaRPr kumimoji="0" lang="ru-RU" sz="36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Monotype Corsiva" pitchFamily="66" charset="0"/>
              </a:rPr>
              <a:t>«Дворец контроля»</a:t>
            </a:r>
            <a:endParaRPr lang="ru-RU" dirty="0">
              <a:latin typeface="Monotype Corsiva" pitchFamily="66" charset="0"/>
            </a:endParaRPr>
          </a:p>
        </p:txBody>
      </p:sp>
      <p:pic>
        <p:nvPicPr>
          <p:cNvPr id="29700" name="Picture 4" descr="http://pre10.deviantart.net/ba4d/th/pre/i/2015/039/7/6/fairy_tale_castle_design_by_soysaurus1-d8h8alr.jpg"/>
          <p:cNvPicPr>
            <a:picLocks noChangeAspect="1" noChangeArrowheads="1"/>
          </p:cNvPicPr>
          <p:nvPr/>
        </p:nvPicPr>
        <p:blipFill>
          <a:blip r:embed="rId2" cstate="print"/>
          <a:srcRect/>
          <a:stretch>
            <a:fillRect/>
          </a:stretch>
        </p:blipFill>
        <p:spPr bwMode="auto">
          <a:xfrm>
            <a:off x="1500167" y="1214422"/>
            <a:ext cx="6858048" cy="490057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sz="quarter" idx="4"/>
          </p:nvPr>
        </p:nvSpPr>
        <p:spPr>
          <a:xfrm>
            <a:off x="4500563" y="571480"/>
            <a:ext cx="4214842" cy="4643471"/>
          </a:xfrm>
        </p:spPr>
        <p:txBody>
          <a:bodyPr>
            <a:noAutofit/>
          </a:bodyPr>
          <a:lstStyle/>
          <a:p>
            <a:pPr marL="144000" lvl="0">
              <a:spcBef>
                <a:spcPts val="0"/>
              </a:spcBef>
              <a:buNone/>
            </a:pPr>
            <a:r>
              <a:rPr lang="ru-RU" sz="1400" b="1" dirty="0" smtClean="0"/>
              <a:t>4) В предложении деепричастия обычно бывают:</a:t>
            </a:r>
          </a:p>
          <a:p>
            <a:pPr marL="144000">
              <a:spcBef>
                <a:spcPts val="0"/>
              </a:spcBef>
              <a:buNone/>
            </a:pPr>
            <a:r>
              <a:rPr lang="ru-RU" sz="1400" dirty="0" smtClean="0"/>
              <a:t>а) обстоятельством;</a:t>
            </a:r>
          </a:p>
          <a:p>
            <a:pPr marL="144000">
              <a:spcBef>
                <a:spcPts val="0"/>
              </a:spcBef>
              <a:buNone/>
            </a:pPr>
            <a:r>
              <a:rPr lang="ru-RU" sz="1400" dirty="0" smtClean="0"/>
              <a:t>б) определением;</a:t>
            </a:r>
          </a:p>
          <a:p>
            <a:pPr marL="144000">
              <a:spcBef>
                <a:spcPts val="0"/>
              </a:spcBef>
              <a:buNone/>
            </a:pPr>
            <a:r>
              <a:rPr lang="ru-RU" sz="1400" dirty="0" smtClean="0"/>
              <a:t>в) дополнением;</a:t>
            </a:r>
          </a:p>
          <a:p>
            <a:pPr marL="144000">
              <a:spcBef>
                <a:spcPts val="0"/>
              </a:spcBef>
              <a:buNone/>
            </a:pPr>
            <a:r>
              <a:rPr lang="ru-RU" sz="1400" dirty="0" smtClean="0"/>
              <a:t>г) сказуемым.</a:t>
            </a:r>
          </a:p>
          <a:p>
            <a:pPr marL="144000">
              <a:spcBef>
                <a:spcPts val="0"/>
              </a:spcBef>
              <a:buNone/>
            </a:pPr>
            <a:r>
              <a:rPr lang="ru-RU" sz="1400" dirty="0" smtClean="0"/>
              <a:t> </a:t>
            </a:r>
          </a:p>
          <a:p>
            <a:pPr marL="144000" lvl="0">
              <a:spcBef>
                <a:spcPts val="0"/>
              </a:spcBef>
              <a:buNone/>
            </a:pPr>
            <a:r>
              <a:rPr lang="ru-RU" sz="1400" b="1" dirty="0" smtClean="0"/>
              <a:t>5) Найдите предложение с деепричастным оборотом (знаки препинания не расставлены):</a:t>
            </a:r>
          </a:p>
          <a:p>
            <a:pPr marL="144000">
              <a:spcBef>
                <a:spcPts val="0"/>
              </a:spcBef>
              <a:buNone/>
            </a:pPr>
            <a:r>
              <a:rPr lang="ru-RU" sz="1400" dirty="0" smtClean="0"/>
              <a:t>а) Туристы не стали дожидаться выхода солнца и двинулись в путь.</a:t>
            </a:r>
          </a:p>
          <a:p>
            <a:pPr marL="144000">
              <a:spcBef>
                <a:spcPts val="0"/>
              </a:spcBef>
              <a:buNone/>
            </a:pPr>
            <a:r>
              <a:rPr lang="ru-RU" sz="1400" dirty="0" smtClean="0"/>
              <a:t>б) Просыпаются ежи и шурша прошлогодней листвой отправляются на охоту.</a:t>
            </a:r>
          </a:p>
          <a:p>
            <a:pPr marL="144000">
              <a:spcBef>
                <a:spcPts val="0"/>
              </a:spcBef>
              <a:buNone/>
            </a:pPr>
            <a:r>
              <a:rPr lang="ru-RU" sz="1400" dirty="0" smtClean="0"/>
              <a:t>в) Проснувшись птицы становятся очень осторожными.</a:t>
            </a:r>
          </a:p>
          <a:p>
            <a:pPr marL="144000">
              <a:spcBef>
                <a:spcPts val="0"/>
              </a:spcBef>
              <a:buNone/>
            </a:pPr>
            <a:r>
              <a:rPr lang="ru-RU" sz="1400" dirty="0" smtClean="0"/>
              <a:t>г) Труден перелет совершаемый птицами на юг. </a:t>
            </a:r>
          </a:p>
          <a:p>
            <a:pPr marL="144000">
              <a:spcBef>
                <a:spcPts val="0"/>
              </a:spcBef>
              <a:buNone/>
            </a:pPr>
            <a:r>
              <a:rPr lang="ru-RU" sz="1400" dirty="0" smtClean="0"/>
              <a:t> </a:t>
            </a:r>
          </a:p>
          <a:p>
            <a:pPr marL="144000" lvl="0">
              <a:spcBef>
                <a:spcPts val="0"/>
              </a:spcBef>
              <a:buNone/>
            </a:pPr>
            <a:r>
              <a:rPr lang="ru-RU" sz="1400" b="1" dirty="0" smtClean="0"/>
              <a:t>6)  Укажите ошибку в определении грамматических признаков слова.</a:t>
            </a:r>
          </a:p>
          <a:p>
            <a:pPr marL="144000">
              <a:spcBef>
                <a:spcPts val="0"/>
              </a:spcBef>
              <a:buNone/>
            </a:pPr>
            <a:r>
              <a:rPr lang="ru-RU" sz="1400" dirty="0" smtClean="0"/>
              <a:t>а) Колотый – страдательное причастие  прошедшего времени;</a:t>
            </a:r>
          </a:p>
          <a:p>
            <a:pPr marL="144000">
              <a:spcBef>
                <a:spcPts val="0"/>
              </a:spcBef>
              <a:buNone/>
            </a:pPr>
            <a:r>
              <a:rPr lang="ru-RU" sz="1400" dirty="0" smtClean="0"/>
              <a:t>б) Поклонившись – деепричастие несовершенного вида;</a:t>
            </a:r>
          </a:p>
          <a:p>
            <a:pPr marL="144000">
              <a:spcBef>
                <a:spcPts val="0"/>
              </a:spcBef>
              <a:buNone/>
            </a:pPr>
            <a:r>
              <a:rPr lang="ru-RU" sz="1400" dirty="0" smtClean="0"/>
              <a:t>в) Пройдя – деепричастие совершенного вида;</a:t>
            </a:r>
          </a:p>
          <a:p>
            <a:pPr marL="144000">
              <a:spcBef>
                <a:spcPts val="0"/>
              </a:spcBef>
              <a:buNone/>
            </a:pPr>
            <a:r>
              <a:rPr lang="ru-RU" sz="1400" dirty="0" smtClean="0"/>
              <a:t>г) Прославляющий – действительное причастие  настоящего времени.</a:t>
            </a:r>
            <a:endParaRPr lang="ru-RU" sz="1400" dirty="0"/>
          </a:p>
        </p:txBody>
      </p:sp>
      <p:sp>
        <p:nvSpPr>
          <p:cNvPr id="8" name="Текст 5"/>
          <p:cNvSpPr>
            <a:spLocks noGrp="1"/>
          </p:cNvSpPr>
          <p:nvPr>
            <p:ph sz="half" idx="2"/>
          </p:nvPr>
        </p:nvSpPr>
        <p:spPr>
          <a:xfrm>
            <a:off x="785786" y="785795"/>
            <a:ext cx="3857652" cy="4643470"/>
          </a:xfrm>
        </p:spPr>
        <p:txBody>
          <a:bodyPr>
            <a:normAutofit fontScale="62500" lnSpcReduction="20000"/>
          </a:bodyPr>
          <a:lstStyle/>
          <a:p>
            <a:pPr lvl="0">
              <a:buNone/>
            </a:pPr>
            <a:r>
              <a:rPr lang="ru-RU" b="1" dirty="0" smtClean="0"/>
              <a:t>1) Деепричастие - особая форма глагола, которая обозначает:</a:t>
            </a:r>
          </a:p>
          <a:p>
            <a:pPr>
              <a:buNone/>
            </a:pPr>
            <a:r>
              <a:rPr lang="ru-RU" dirty="0" smtClean="0"/>
              <a:t>а) действие предмета;</a:t>
            </a:r>
          </a:p>
          <a:p>
            <a:pPr>
              <a:buNone/>
            </a:pPr>
            <a:r>
              <a:rPr lang="ru-RU" dirty="0" smtClean="0"/>
              <a:t>б) признак действия;</a:t>
            </a:r>
          </a:p>
          <a:p>
            <a:pPr>
              <a:buNone/>
            </a:pPr>
            <a:r>
              <a:rPr lang="ru-RU" dirty="0" smtClean="0"/>
              <a:t>в) признак предмета по действию;</a:t>
            </a:r>
          </a:p>
          <a:p>
            <a:pPr>
              <a:buNone/>
            </a:pPr>
            <a:r>
              <a:rPr lang="ru-RU" dirty="0" smtClean="0"/>
              <a:t>г) добавочное действие при основном, выраженном глаголом.</a:t>
            </a:r>
          </a:p>
          <a:p>
            <a:pPr>
              <a:buNone/>
            </a:pPr>
            <a:r>
              <a:rPr lang="ru-RU" dirty="0" smtClean="0"/>
              <a:t> </a:t>
            </a:r>
          </a:p>
          <a:p>
            <a:pPr lvl="0">
              <a:buNone/>
            </a:pPr>
            <a:r>
              <a:rPr lang="ru-RU" b="1" dirty="0" smtClean="0"/>
              <a:t>2) В деепричастии совмещены признаки:</a:t>
            </a:r>
          </a:p>
          <a:p>
            <a:pPr>
              <a:buNone/>
            </a:pPr>
            <a:r>
              <a:rPr lang="ru-RU" dirty="0" smtClean="0"/>
              <a:t>а) глагола и существительного;</a:t>
            </a:r>
          </a:p>
          <a:p>
            <a:pPr>
              <a:buNone/>
            </a:pPr>
            <a:r>
              <a:rPr lang="ru-RU" dirty="0" smtClean="0"/>
              <a:t>б) глагола и прилагательного;</a:t>
            </a:r>
          </a:p>
          <a:p>
            <a:pPr>
              <a:buNone/>
            </a:pPr>
            <a:r>
              <a:rPr lang="ru-RU" dirty="0" smtClean="0"/>
              <a:t>в) глагола и наречия;</a:t>
            </a:r>
          </a:p>
          <a:p>
            <a:pPr>
              <a:buNone/>
            </a:pPr>
            <a:r>
              <a:rPr lang="ru-RU" dirty="0" smtClean="0"/>
              <a:t>г) глагола и местоимения.</a:t>
            </a:r>
          </a:p>
          <a:p>
            <a:pPr>
              <a:buNone/>
            </a:pPr>
            <a:endParaRPr lang="ru-RU" dirty="0" smtClean="0"/>
          </a:p>
          <a:p>
            <a:pPr lvl="0">
              <a:buNone/>
            </a:pPr>
            <a:r>
              <a:rPr lang="ru-RU" b="1" dirty="0" smtClean="0"/>
              <a:t>3) Деепричастия:</a:t>
            </a:r>
          </a:p>
          <a:p>
            <a:pPr>
              <a:buNone/>
            </a:pPr>
            <a:r>
              <a:rPr lang="ru-RU" dirty="0" smtClean="0"/>
              <a:t>а) склоняются;</a:t>
            </a:r>
          </a:p>
          <a:p>
            <a:pPr>
              <a:buNone/>
            </a:pPr>
            <a:r>
              <a:rPr lang="ru-RU" dirty="0" smtClean="0"/>
              <a:t>б) спрягаются;</a:t>
            </a:r>
          </a:p>
          <a:p>
            <a:pPr>
              <a:buNone/>
            </a:pPr>
            <a:r>
              <a:rPr lang="ru-RU" dirty="0" smtClean="0"/>
              <a:t>в) склоняются и спрягаются;</a:t>
            </a:r>
          </a:p>
          <a:p>
            <a:pPr>
              <a:buNone/>
            </a:pPr>
            <a:r>
              <a:rPr lang="ru-RU" dirty="0" smtClean="0"/>
              <a:t>г) не склоняются и не спрягаются.</a:t>
            </a:r>
          </a:p>
          <a:p>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smtClean="0"/>
              <a:t>    </a:t>
            </a:r>
            <a:endParaRPr lang="ru-RU" dirty="0"/>
          </a:p>
        </p:txBody>
      </p:sp>
      <p:sp>
        <p:nvSpPr>
          <p:cNvPr id="8" name="Содержимое 7"/>
          <p:cNvSpPr>
            <a:spLocks noGrp="1"/>
          </p:cNvSpPr>
          <p:nvPr>
            <p:ph idx="1"/>
          </p:nvPr>
        </p:nvSpPr>
        <p:spPr>
          <a:xfrm>
            <a:off x="457200" y="1600201"/>
            <a:ext cx="8229600" cy="971544"/>
          </a:xfrm>
        </p:spPr>
        <p:txBody>
          <a:bodyPr/>
          <a:lstStyle/>
          <a:p>
            <a:pPr algn="ctr">
              <a:buNone/>
            </a:pPr>
            <a:r>
              <a:rPr lang="ru-RU" b="1" dirty="0" smtClean="0"/>
              <a:t>ВСКРОЙТЕ     КОНВЕРТЫ!!!</a:t>
            </a:r>
            <a:endParaRPr lang="ru-RU" b="1" dirty="0"/>
          </a:p>
        </p:txBody>
      </p:sp>
      <p:sp>
        <p:nvSpPr>
          <p:cNvPr id="9" name="TextBox 8"/>
          <p:cNvSpPr txBox="1"/>
          <p:nvPr/>
        </p:nvSpPr>
        <p:spPr>
          <a:xfrm>
            <a:off x="2857488" y="2857496"/>
            <a:ext cx="3357586" cy="1107996"/>
          </a:xfrm>
          <a:prstGeom prst="rect">
            <a:avLst/>
          </a:prstGeom>
          <a:noFill/>
        </p:spPr>
        <p:txBody>
          <a:bodyPr wrap="square" rtlCol="0">
            <a:spAutoFit/>
          </a:bodyPr>
          <a:lstStyle/>
          <a:p>
            <a:pPr algn="ctr"/>
            <a:r>
              <a:rPr lang="ru-RU" sz="6600" b="1" dirty="0" smtClean="0"/>
              <a:t>КЛЮЧ</a:t>
            </a:r>
            <a:endParaRPr lang="ru-RU" sz="6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lvl="0"/>
            <a:r>
              <a:rPr lang="ru-RU" dirty="0" smtClean="0">
                <a:solidFill>
                  <a:srgbClr val="C00000"/>
                </a:solidFill>
                <a:latin typeface="Times New Roman" pitchFamily="18" charset="0"/>
                <a:cs typeface="Times New Roman" pitchFamily="18" charset="0"/>
              </a:rPr>
              <a:t>Проверь и оцени себя!</a:t>
            </a:r>
            <a:endParaRPr lang="ru-RU" dirty="0"/>
          </a:p>
        </p:txBody>
      </p:sp>
      <p:sp>
        <p:nvSpPr>
          <p:cNvPr id="3" name="Содержимое 2"/>
          <p:cNvSpPr>
            <a:spLocks noGrp="1"/>
          </p:cNvSpPr>
          <p:nvPr>
            <p:ph idx="1"/>
          </p:nvPr>
        </p:nvSpPr>
        <p:spPr>
          <a:xfrm>
            <a:off x="714348" y="1600200"/>
            <a:ext cx="7972452" cy="4525963"/>
          </a:xfrm>
        </p:spPr>
        <p:txBody>
          <a:bodyPr>
            <a:normAutofit/>
          </a:bodyPr>
          <a:lstStyle/>
          <a:p>
            <a:pPr>
              <a:buNone/>
            </a:pPr>
            <a:r>
              <a:rPr lang="ru-RU" b="1" dirty="0" smtClean="0"/>
              <a:t>1 – Г</a:t>
            </a:r>
          </a:p>
          <a:p>
            <a:pPr>
              <a:buNone/>
            </a:pPr>
            <a:r>
              <a:rPr lang="ru-RU" b="1" dirty="0" smtClean="0"/>
              <a:t>2 – В</a:t>
            </a:r>
          </a:p>
          <a:p>
            <a:pPr>
              <a:buNone/>
            </a:pPr>
            <a:r>
              <a:rPr lang="ru-RU" b="1" dirty="0" smtClean="0"/>
              <a:t>3 – Г</a:t>
            </a:r>
          </a:p>
          <a:p>
            <a:pPr>
              <a:buNone/>
            </a:pPr>
            <a:r>
              <a:rPr lang="ru-RU" b="1" dirty="0" smtClean="0"/>
              <a:t>4 – А</a:t>
            </a:r>
          </a:p>
          <a:p>
            <a:pPr>
              <a:buNone/>
            </a:pPr>
            <a:r>
              <a:rPr lang="ru-RU" b="1" dirty="0" smtClean="0"/>
              <a:t>5 – Б</a:t>
            </a:r>
          </a:p>
          <a:p>
            <a:pPr>
              <a:buNone/>
            </a:pPr>
            <a:r>
              <a:rPr lang="ru-RU" b="1" dirty="0" smtClean="0"/>
              <a:t>6 – Б</a:t>
            </a:r>
          </a:p>
          <a:p>
            <a:pPr indent="1447800">
              <a:buNone/>
            </a:pPr>
            <a:r>
              <a:rPr lang="ru-RU" sz="2800" dirty="0" smtClean="0"/>
              <a:t>За каждый правильный ответ – 1 балл.</a:t>
            </a:r>
            <a:endParaRPr lang="ru-RU"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cs8.livemaster.ru/storage/fa/49/0d21209236a14fadd09914f939sy.gif"/>
          <p:cNvPicPr>
            <a:picLocks noChangeAspect="1" noChangeArrowheads="1" noCrop="1"/>
          </p:cNvPicPr>
          <p:nvPr/>
        </p:nvPicPr>
        <p:blipFill>
          <a:blip r:embed="rId2" cstate="print"/>
          <a:srcRect/>
          <a:stretch>
            <a:fillRect/>
          </a:stretch>
        </p:blipFill>
        <p:spPr bwMode="auto">
          <a:xfrm>
            <a:off x="500034" y="428604"/>
            <a:ext cx="8286808" cy="60007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linds(horizontal)">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saC48BLxYkI/WgCCeJEbJBI/AAAAAAAAQSM/S9hOTB85aAQXXJ6Y0B0bSA_aJ091cVvlACLcBGAs/s1600/FINISH_POBEDA-02_2_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4818" name="Picture 2" descr="http://900igr.net/up/datas/120399/041.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14356"/>
            <a:ext cx="8229600" cy="5411807"/>
          </a:xfrm>
        </p:spPr>
        <p:txBody>
          <a:bodyPr/>
          <a:lstStyle/>
          <a:p>
            <a:pPr indent="552450">
              <a:buNone/>
            </a:pPr>
            <a:r>
              <a:rPr lang="ru-RU" dirty="0" smtClean="0"/>
              <a:t>Подсчитайте количество баллов за урок и поставьте себе оценку:</a:t>
            </a:r>
          </a:p>
          <a:p>
            <a:pPr indent="552450">
              <a:buNone/>
            </a:pPr>
            <a:r>
              <a:rPr lang="ru-RU" dirty="0" smtClean="0"/>
              <a:t>16 – 19 баллов – «5»</a:t>
            </a:r>
          </a:p>
          <a:p>
            <a:pPr indent="552450">
              <a:buNone/>
            </a:pPr>
            <a:r>
              <a:rPr lang="ru-RU" dirty="0" smtClean="0"/>
              <a:t>13 -15 баллов – «4»</a:t>
            </a:r>
          </a:p>
          <a:p>
            <a:pPr indent="552450">
              <a:buNone/>
            </a:pPr>
            <a:r>
              <a:rPr lang="ru-RU" dirty="0" smtClean="0"/>
              <a:t>8 – 12 баллов – «3»</a:t>
            </a:r>
          </a:p>
          <a:p>
            <a:pPr indent="552450">
              <a:buNone/>
            </a:pPr>
            <a:r>
              <a:rPr lang="ru-RU" dirty="0" smtClean="0"/>
              <a:t>менее 8 баллов – «2»</a:t>
            </a:r>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t>Домашнее задание</a:t>
            </a:r>
            <a:r>
              <a:rPr lang="ru-RU" b="1" dirty="0" smtClean="0"/>
              <a:t>:</a:t>
            </a:r>
            <a:endParaRPr lang="ru-RU" dirty="0"/>
          </a:p>
        </p:txBody>
      </p:sp>
      <p:sp>
        <p:nvSpPr>
          <p:cNvPr id="3" name="Содержимое 2"/>
          <p:cNvSpPr>
            <a:spLocks noGrp="1"/>
          </p:cNvSpPr>
          <p:nvPr>
            <p:ph idx="1"/>
          </p:nvPr>
        </p:nvSpPr>
        <p:spPr/>
        <p:txBody>
          <a:bodyPr>
            <a:normAutofit fontScale="70000" lnSpcReduction="20000"/>
          </a:bodyPr>
          <a:lstStyle/>
          <a:p>
            <a:pPr indent="733425" algn="just">
              <a:buNone/>
            </a:pPr>
            <a:r>
              <a:rPr lang="ru-RU" b="1" dirty="0" smtClean="0"/>
              <a:t>1 </a:t>
            </a:r>
            <a:r>
              <a:rPr lang="ru-RU" b="1" dirty="0" smtClean="0"/>
              <a:t>группа</a:t>
            </a:r>
            <a:r>
              <a:rPr lang="ru-RU" dirty="0" smtClean="0"/>
              <a:t> - Запишите пять известных вам видов спорта. Составьте по одному предложению о  каждом из них, описывая позу и движения спортсменов и употребляя деепричастные обороты. Деепричастия запишите </a:t>
            </a:r>
            <a:r>
              <a:rPr lang="ru-RU" dirty="0" err="1" smtClean="0"/>
              <a:t>поморфемно</a:t>
            </a:r>
            <a:r>
              <a:rPr lang="ru-RU" dirty="0" smtClean="0"/>
              <a:t>.</a:t>
            </a:r>
          </a:p>
          <a:p>
            <a:pPr indent="733425" algn="just"/>
            <a:endParaRPr lang="ru-RU" dirty="0" smtClean="0"/>
          </a:p>
          <a:p>
            <a:pPr indent="733425" algn="just">
              <a:buNone/>
            </a:pPr>
            <a:r>
              <a:rPr lang="ru-RU" b="1" dirty="0" smtClean="0"/>
              <a:t>2 группа</a:t>
            </a:r>
            <a:r>
              <a:rPr lang="ru-RU" dirty="0" smtClean="0"/>
              <a:t> - Составить текст, используя данные и самостоятельно придуманные деепричастия и деепричастные обороты.</a:t>
            </a:r>
          </a:p>
          <a:p>
            <a:pPr indent="733425" algn="just">
              <a:buNone/>
            </a:pPr>
            <a:r>
              <a:rPr lang="ru-RU" dirty="0" smtClean="0"/>
              <a:t>Испуганно замерли, прислушиваясь; пригнувшись; опустив голову; отражаясь в воде; тяжело ступая; идя вдоль ручья; беззвучно приглашая искупаться в прохладной глубине; отдохнув; увидев красивый островок; сбросив с плеч тяжёлую ношу.</a:t>
            </a:r>
          </a:p>
          <a:p>
            <a:pPr>
              <a:buNone/>
            </a:pP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5842" name="Picture 2" descr="http://mypresentation.ru/documents/e33fa520a02b64f1c20688b3655eb433/img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259632" y="1052736"/>
            <a:ext cx="7272808" cy="1800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6000" i="0" u="none" strike="noStrike" kern="1200" cap="none" spc="0" normalizeH="0" baseline="0" noProof="0" dirty="0" smtClean="0">
                <a:ln>
                  <a:noFill/>
                </a:ln>
                <a:solidFill>
                  <a:schemeClr val="accent2">
                    <a:lumMod val="75000"/>
                  </a:schemeClr>
                </a:solidFill>
                <a:effectLst/>
                <a:uLnTx/>
                <a:uFillTx/>
                <a:latin typeface="+mn-lt"/>
                <a:ea typeface="+mj-ea"/>
                <a:cs typeface="+mj-cs"/>
              </a:rPr>
              <a:t>«В поисках деепричастия»</a:t>
            </a:r>
            <a:endParaRPr kumimoji="0" lang="ru-RU" sz="6000" i="0" u="none" strike="noStrike" kern="1200" cap="none" spc="0" normalizeH="0" baseline="0" noProof="0" dirty="0">
              <a:ln>
                <a:noFill/>
              </a:ln>
              <a:solidFill>
                <a:schemeClr val="accent2">
                  <a:lumMod val="75000"/>
                </a:schemeClr>
              </a:solidFill>
              <a:effectLst/>
              <a:uLnTx/>
              <a:uFillTx/>
              <a:latin typeface="+mn-lt"/>
              <a:ea typeface="+mj-ea"/>
              <a:cs typeface="+mj-cs"/>
            </a:endParaRPr>
          </a:p>
        </p:txBody>
      </p:sp>
      <p:sp>
        <p:nvSpPr>
          <p:cNvPr id="5" name="Подзаголовок 2"/>
          <p:cNvSpPr>
            <a:spLocks noGrp="1"/>
          </p:cNvSpPr>
          <p:nvPr>
            <p:ph type="subTitle" idx="1"/>
          </p:nvPr>
        </p:nvSpPr>
        <p:spPr>
          <a:xfrm>
            <a:off x="4143372" y="3286124"/>
            <a:ext cx="3992488" cy="642942"/>
          </a:xfrm>
        </p:spPr>
        <p:txBody>
          <a:bodyPr>
            <a:noAutofit/>
          </a:bodyPr>
          <a:lstStyle/>
          <a:p>
            <a:pPr algn="ctr">
              <a:spcBef>
                <a:spcPts val="0"/>
              </a:spcBef>
              <a:buNone/>
            </a:pPr>
            <a:r>
              <a:rPr lang="ru-RU" sz="2200" i="1" dirty="0" smtClean="0">
                <a:solidFill>
                  <a:schemeClr val="tx1"/>
                </a:solidFill>
                <a:latin typeface="Times New Roman" pitchFamily="18" charset="0"/>
                <a:cs typeface="Times New Roman" pitchFamily="18" charset="0"/>
              </a:rPr>
              <a:t>Урок-путешествие</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laycast.ru/uploads/2017/07/26/23093396.png"/>
          <p:cNvPicPr>
            <a:picLocks noChangeAspect="1" noChangeArrowheads="1"/>
          </p:cNvPicPr>
          <p:nvPr/>
        </p:nvPicPr>
        <p:blipFill>
          <a:blip r:embed="rId2" cstate="print"/>
          <a:srcRect/>
          <a:stretch>
            <a:fillRect/>
          </a:stretch>
        </p:blipFill>
        <p:spPr bwMode="auto">
          <a:xfrm>
            <a:off x="1571604" y="3786190"/>
            <a:ext cx="4583364" cy="2596046"/>
          </a:xfrm>
          <a:prstGeom prst="rect">
            <a:avLst/>
          </a:prstGeom>
          <a:noFill/>
        </p:spPr>
      </p:pic>
      <p:sp>
        <p:nvSpPr>
          <p:cNvPr id="3" name="Rectangle 2"/>
          <p:cNvSpPr>
            <a:spLocks noChangeArrowheads="1"/>
          </p:cNvSpPr>
          <p:nvPr/>
        </p:nvSpPr>
        <p:spPr bwMode="auto">
          <a:xfrm>
            <a:off x="571472" y="785794"/>
            <a:ext cx="8136904" cy="7078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4000" b="1" dirty="0" smtClean="0">
                <a:latin typeface="Monotype Corsiva" pitchFamily="66" charset="0"/>
                <a:cs typeface="Arial" pitchFamily="34" charset="0"/>
              </a:rPr>
              <a:t>«Мост деепричастий»</a:t>
            </a:r>
            <a:endParaRPr kumimoji="0" lang="ru-RU" sz="4000" b="1" u="none" strike="noStrike" cap="none" normalizeH="0" baseline="0" dirty="0" smtClean="0">
              <a:ln>
                <a:noFill/>
              </a:ln>
              <a:solidFill>
                <a:schemeClr val="tx1"/>
              </a:solidFill>
              <a:effectLst/>
              <a:latin typeface="Monotype Corsiva" pitchFamily="66" charset="0"/>
              <a:cs typeface="Arial" pitchFamily="34" charset="0"/>
            </a:endParaRPr>
          </a:p>
        </p:txBody>
      </p:sp>
      <p:sp>
        <p:nvSpPr>
          <p:cNvPr id="4" name="Прямоугольник 3"/>
          <p:cNvSpPr/>
          <p:nvPr/>
        </p:nvSpPr>
        <p:spPr>
          <a:xfrm>
            <a:off x="2000232" y="4714884"/>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прыгая</a:t>
            </a:r>
            <a:endParaRPr lang="ru-RU" dirty="0"/>
          </a:p>
        </p:txBody>
      </p:sp>
      <p:sp>
        <p:nvSpPr>
          <p:cNvPr id="5" name="Прямоугольник 4"/>
          <p:cNvSpPr/>
          <p:nvPr/>
        </p:nvSpPr>
        <p:spPr>
          <a:xfrm>
            <a:off x="2500298" y="4071942"/>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включив</a:t>
            </a:r>
            <a:endParaRPr lang="ru-RU" dirty="0"/>
          </a:p>
        </p:txBody>
      </p:sp>
      <p:sp>
        <p:nvSpPr>
          <p:cNvPr id="6" name="Прямоугольник 5"/>
          <p:cNvSpPr/>
          <p:nvPr/>
        </p:nvSpPr>
        <p:spPr>
          <a:xfrm>
            <a:off x="3000364" y="3429000"/>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разобравшись</a:t>
            </a:r>
            <a:endParaRPr lang="ru-RU" sz="1400" dirty="0"/>
          </a:p>
        </p:txBody>
      </p:sp>
      <p:sp>
        <p:nvSpPr>
          <p:cNvPr id="7" name="Прямоугольник 6"/>
          <p:cNvSpPr/>
          <p:nvPr/>
        </p:nvSpPr>
        <p:spPr>
          <a:xfrm>
            <a:off x="3571868" y="2786058"/>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плача</a:t>
            </a:r>
            <a:endParaRPr lang="ru-RU" dirty="0"/>
          </a:p>
        </p:txBody>
      </p:sp>
      <p:sp>
        <p:nvSpPr>
          <p:cNvPr id="8" name="Прямоугольник 7"/>
          <p:cNvSpPr/>
          <p:nvPr/>
        </p:nvSpPr>
        <p:spPr>
          <a:xfrm>
            <a:off x="4214810" y="2143116"/>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улыбнувшись</a:t>
            </a:r>
            <a:endParaRPr lang="ru-RU" sz="1400" dirty="0"/>
          </a:p>
        </p:txBody>
      </p:sp>
      <p:sp>
        <p:nvSpPr>
          <p:cNvPr id="9" name="Прямоугольник 8"/>
          <p:cNvSpPr/>
          <p:nvPr/>
        </p:nvSpPr>
        <p:spPr>
          <a:xfrm>
            <a:off x="4857752" y="2786058"/>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освоившись</a:t>
            </a:r>
            <a:endParaRPr lang="ru-RU" sz="1600" dirty="0"/>
          </a:p>
        </p:txBody>
      </p:sp>
      <p:sp>
        <p:nvSpPr>
          <p:cNvPr id="10" name="Прямоугольник 9"/>
          <p:cNvSpPr/>
          <p:nvPr/>
        </p:nvSpPr>
        <p:spPr>
          <a:xfrm>
            <a:off x="5286380" y="3429000"/>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алея</a:t>
            </a:r>
            <a:endParaRPr lang="ru-RU" dirty="0"/>
          </a:p>
        </p:txBody>
      </p:sp>
      <p:sp>
        <p:nvSpPr>
          <p:cNvPr id="11" name="Прямоугольник 10"/>
          <p:cNvSpPr/>
          <p:nvPr/>
        </p:nvSpPr>
        <p:spPr>
          <a:xfrm>
            <a:off x="5786446" y="4071942"/>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ожидая</a:t>
            </a:r>
            <a:endParaRPr lang="ru-RU" dirty="0"/>
          </a:p>
        </p:txBody>
      </p:sp>
      <p:sp>
        <p:nvSpPr>
          <p:cNvPr id="12" name="Прямоугольник 11"/>
          <p:cNvSpPr/>
          <p:nvPr/>
        </p:nvSpPr>
        <p:spPr>
          <a:xfrm>
            <a:off x="6286512" y="4714884"/>
            <a:ext cx="128588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соображая</a:t>
            </a: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amond(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amond(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amond(in)">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amond(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amond(in)">
                                      <p:cBhvr>
                                        <p:cTn id="48" dur="2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diamond(in)">
                                      <p:cBhvr>
                                        <p:cTn id="53" dur="2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amond(in)">
                                      <p:cBhvr>
                                        <p:cTn id="5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1628800"/>
            <a:ext cx="8208912" cy="5324535"/>
          </a:xfrm>
          <a:prstGeom prst="rect">
            <a:avLst/>
          </a:prstGeom>
        </p:spPr>
        <p:txBody>
          <a:bodyPr wrap="square">
            <a:spAutoFit/>
          </a:bodyPr>
          <a:lstStyle/>
          <a:p>
            <a:r>
              <a:rPr lang="ru-RU" sz="2600" b="1" dirty="0" smtClean="0"/>
              <a:t>Группа 1:</a:t>
            </a:r>
            <a:r>
              <a:rPr lang="ru-RU" sz="2600" dirty="0" smtClean="0"/>
              <a:t> нет ошибок – 5 баллов</a:t>
            </a:r>
          </a:p>
          <a:p>
            <a:pPr indent="1524000"/>
            <a:r>
              <a:rPr lang="ru-RU" sz="2600" dirty="0" smtClean="0"/>
              <a:t>1 ошибка – 4 балла</a:t>
            </a:r>
          </a:p>
          <a:p>
            <a:pPr indent="1524000"/>
            <a:r>
              <a:rPr lang="ru-RU" sz="2600" dirty="0" smtClean="0"/>
              <a:t>2 ошибки – 3 балла</a:t>
            </a:r>
          </a:p>
          <a:p>
            <a:pPr indent="1524000"/>
            <a:r>
              <a:rPr lang="ru-RU" sz="2600" dirty="0" smtClean="0"/>
              <a:t>3 ошибки – 2 балла</a:t>
            </a:r>
          </a:p>
          <a:p>
            <a:pPr indent="1524000"/>
            <a:r>
              <a:rPr lang="ru-RU" sz="2600" dirty="0" smtClean="0"/>
              <a:t>4 ошибки – 1 балл</a:t>
            </a:r>
          </a:p>
          <a:p>
            <a:pPr indent="1524000"/>
            <a:r>
              <a:rPr lang="ru-RU" sz="2600" dirty="0" smtClean="0"/>
              <a:t>5 ошибок – 0 баллов</a:t>
            </a:r>
          </a:p>
          <a:p>
            <a:pPr indent="1524000"/>
            <a:endParaRPr lang="ru-RU" sz="2600" dirty="0" smtClean="0"/>
          </a:p>
          <a:p>
            <a:pPr indent="3143250"/>
            <a:r>
              <a:rPr lang="ru-RU" sz="2600" b="1" dirty="0" smtClean="0"/>
              <a:t>Группа 2:  </a:t>
            </a:r>
            <a:r>
              <a:rPr lang="ru-RU" sz="2600" dirty="0" smtClean="0"/>
              <a:t>нет ошибок – 4 балла</a:t>
            </a:r>
          </a:p>
          <a:p>
            <a:pPr indent="4667250"/>
            <a:r>
              <a:rPr lang="ru-RU" sz="2600" dirty="0" smtClean="0"/>
              <a:t>1 ошибка – 3 балла</a:t>
            </a:r>
          </a:p>
          <a:p>
            <a:pPr indent="4667250"/>
            <a:r>
              <a:rPr lang="ru-RU" sz="2600" dirty="0" smtClean="0"/>
              <a:t>2 ошибки – 2 балла</a:t>
            </a:r>
          </a:p>
          <a:p>
            <a:pPr indent="4667250"/>
            <a:r>
              <a:rPr lang="ru-RU" sz="2600" dirty="0" smtClean="0"/>
              <a:t>3 ошибки – 1 балл</a:t>
            </a:r>
          </a:p>
          <a:p>
            <a:pPr indent="4667250"/>
            <a:r>
              <a:rPr lang="ru-RU" sz="2600" dirty="0" smtClean="0"/>
              <a:t>4 ошибки – 0 баллов</a:t>
            </a:r>
          </a:p>
          <a:p>
            <a:endParaRPr lang="ru-RU" sz="2800" dirty="0" smtClean="0"/>
          </a:p>
        </p:txBody>
      </p:sp>
      <p:sp>
        <p:nvSpPr>
          <p:cNvPr id="5" name="Заголовок 1"/>
          <p:cNvSpPr txBox="1">
            <a:spLocks/>
          </p:cNvSpPr>
          <p:nvPr/>
        </p:nvSpPr>
        <p:spPr>
          <a:xfrm>
            <a:off x="539552" y="692696"/>
            <a:ext cx="8064896" cy="79208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0"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Оцените себя!</a:t>
            </a:r>
            <a:endParaRPr kumimoji="0" lang="ru-RU" sz="3600" b="0"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Ниагарский водопад.mp3">
            <a:hlinkClick r:id="" action="ppaction://media"/>
          </p:cNvPr>
          <p:cNvPicPr>
            <a:picLocks noRot="1" noChangeAspect="1"/>
          </p:cNvPicPr>
          <p:nvPr>
            <a:audioFile r:link="rId1"/>
          </p:nvPr>
        </p:nvPicPr>
        <p:blipFill>
          <a:blip r:embed="rId3" cstate="print"/>
          <a:stretch>
            <a:fillRect/>
          </a:stretch>
        </p:blipFill>
        <p:spPr>
          <a:xfrm>
            <a:off x="8715404" y="6286520"/>
            <a:ext cx="244475" cy="244475"/>
          </a:xfrm>
          <a:prstGeom prst="rect">
            <a:avLst/>
          </a:prstGeom>
        </p:spPr>
      </p:pic>
      <p:sp>
        <p:nvSpPr>
          <p:cNvPr id="6" name="TextBox 5"/>
          <p:cNvSpPr txBox="1"/>
          <p:nvPr/>
        </p:nvSpPr>
        <p:spPr>
          <a:xfrm>
            <a:off x="1071538" y="642918"/>
            <a:ext cx="6715172" cy="707886"/>
          </a:xfrm>
          <a:prstGeom prst="rect">
            <a:avLst/>
          </a:prstGeom>
          <a:noFill/>
        </p:spPr>
        <p:txBody>
          <a:bodyPr wrap="square" rtlCol="0">
            <a:spAutoFit/>
          </a:bodyPr>
          <a:lstStyle/>
          <a:p>
            <a:pPr algn="ctr"/>
            <a:r>
              <a:rPr lang="ru-RU" sz="4000" b="1" dirty="0" smtClean="0">
                <a:latin typeface="Monotype Corsiva" pitchFamily="66" charset="0"/>
              </a:rPr>
              <a:t>«Водопад знаний»</a:t>
            </a:r>
            <a:endParaRPr lang="ru-RU" sz="4000" b="1" dirty="0">
              <a:latin typeface="Monotype Corsiva" pitchFamily="66" charset="0"/>
            </a:endParaRPr>
          </a:p>
        </p:txBody>
      </p:sp>
      <p:pic>
        <p:nvPicPr>
          <p:cNvPr id="3078" name="Picture 6" descr="http://www.playcast.ru/uploads/2013/05/27/5441267.jpg"/>
          <p:cNvPicPr>
            <a:picLocks noChangeAspect="1" noChangeArrowheads="1" noCrop="1"/>
          </p:cNvPicPr>
          <p:nvPr/>
        </p:nvPicPr>
        <p:blipFill>
          <a:blip r:embed="rId4" cstate="print"/>
          <a:srcRect/>
          <a:stretch>
            <a:fillRect/>
          </a:stretch>
        </p:blipFill>
        <p:spPr bwMode="auto">
          <a:xfrm>
            <a:off x="2285984" y="1928802"/>
            <a:ext cx="5500726" cy="38147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additive="base">
                                        <p:cTn id="11" dur="500" fill="hold"/>
                                        <p:tgtEl>
                                          <p:spTgt spid="3078"/>
                                        </p:tgtEl>
                                        <p:attrNameLst>
                                          <p:attrName>ppt_x</p:attrName>
                                        </p:attrNameLst>
                                      </p:cBhvr>
                                      <p:tavLst>
                                        <p:tav tm="0">
                                          <p:val>
                                            <p:strVal val="#ppt_x"/>
                                          </p:val>
                                        </p:tav>
                                        <p:tav tm="100000">
                                          <p:val>
                                            <p:strVal val="#ppt_x"/>
                                          </p:val>
                                        </p:tav>
                                      </p:tavLst>
                                    </p:anim>
                                    <p:anim calcmode="lin" valueType="num">
                                      <p:cBhvr additive="base">
                                        <p:cTn id="1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ds02.infourok.ru/uploads/ex/0947/0004628e-5736b49b/img20.jpg"/>
          <p:cNvPicPr>
            <a:picLocks noChangeAspect="1" noChangeArrowheads="1"/>
          </p:cNvPicPr>
          <p:nvPr/>
        </p:nvPicPr>
        <p:blipFill>
          <a:blip r:embed="rId2" cstate="print"/>
          <a:srcRect/>
          <a:stretch>
            <a:fillRect/>
          </a:stretch>
        </p:blipFill>
        <p:spPr bwMode="auto">
          <a:xfrm>
            <a:off x="571472" y="1142984"/>
            <a:ext cx="4000464" cy="3286148"/>
          </a:xfrm>
          <a:prstGeom prst="rect">
            <a:avLst/>
          </a:prstGeom>
          <a:noFill/>
        </p:spPr>
      </p:pic>
      <p:sp>
        <p:nvSpPr>
          <p:cNvPr id="2" name="Заголовок 1"/>
          <p:cNvSpPr>
            <a:spLocks noGrp="1"/>
          </p:cNvSpPr>
          <p:nvPr>
            <p:ph type="title"/>
          </p:nvPr>
        </p:nvSpPr>
        <p:spPr/>
        <p:txBody>
          <a:bodyPr/>
          <a:lstStyle/>
          <a:p>
            <a:r>
              <a:rPr lang="ru-RU" dirty="0" smtClean="0">
                <a:latin typeface="Monotype Corsiva" pitchFamily="66" charset="0"/>
              </a:rPr>
              <a:t>Р. </a:t>
            </a:r>
            <a:r>
              <a:rPr lang="ru-RU" dirty="0" err="1" smtClean="0">
                <a:latin typeface="Monotype Corsiva" pitchFamily="66" charset="0"/>
              </a:rPr>
              <a:t>Саути</a:t>
            </a:r>
            <a:r>
              <a:rPr lang="ru-RU" dirty="0" smtClean="0">
                <a:latin typeface="Monotype Corsiva" pitchFamily="66" charset="0"/>
              </a:rPr>
              <a:t> «</a:t>
            </a:r>
            <a:r>
              <a:rPr lang="ru-RU" dirty="0" err="1" smtClean="0">
                <a:latin typeface="Monotype Corsiva" pitchFamily="66" charset="0"/>
              </a:rPr>
              <a:t>Лодорский</a:t>
            </a:r>
            <a:r>
              <a:rPr lang="ru-RU" dirty="0" smtClean="0">
                <a:latin typeface="Monotype Corsiva" pitchFamily="66" charset="0"/>
              </a:rPr>
              <a:t> водопад»</a:t>
            </a:r>
            <a:endParaRPr lang="ru-RU" dirty="0">
              <a:latin typeface="Monotype Corsiva" pitchFamily="66" charset="0"/>
            </a:endParaRPr>
          </a:p>
        </p:txBody>
      </p:sp>
      <p:sp>
        <p:nvSpPr>
          <p:cNvPr id="3" name="Прямоугольник 2"/>
          <p:cNvSpPr/>
          <p:nvPr/>
        </p:nvSpPr>
        <p:spPr>
          <a:xfrm>
            <a:off x="2500298" y="1071546"/>
            <a:ext cx="6286544" cy="5262979"/>
          </a:xfrm>
          <a:prstGeom prst="rect">
            <a:avLst/>
          </a:prstGeom>
        </p:spPr>
        <p:txBody>
          <a:bodyPr wrap="square">
            <a:spAutoFit/>
          </a:bodyPr>
          <a:lstStyle/>
          <a:p>
            <a:pPr algn="ctr"/>
            <a:r>
              <a:rPr lang="ru-RU" sz="1400" b="1" dirty="0" smtClean="0"/>
              <a:t>Кипя,</a:t>
            </a:r>
          </a:p>
          <a:p>
            <a:pPr algn="ctr"/>
            <a:r>
              <a:rPr lang="ru-RU" sz="1400" b="1" dirty="0" smtClean="0"/>
              <a:t>Шипя,</a:t>
            </a:r>
          </a:p>
          <a:p>
            <a:pPr algn="ctr"/>
            <a:r>
              <a:rPr lang="ru-RU" sz="1400" b="1" dirty="0" smtClean="0"/>
              <a:t>Журча,</a:t>
            </a:r>
          </a:p>
          <a:p>
            <a:pPr algn="ctr"/>
            <a:r>
              <a:rPr lang="ru-RU" sz="1400" b="1" dirty="0" smtClean="0"/>
              <a:t>Ворча,</a:t>
            </a:r>
          </a:p>
          <a:p>
            <a:pPr algn="ctr"/>
            <a:r>
              <a:rPr lang="ru-RU" sz="1400" b="1" dirty="0" smtClean="0"/>
              <a:t>Струясь,</a:t>
            </a:r>
          </a:p>
          <a:p>
            <a:pPr algn="ctr"/>
            <a:r>
              <a:rPr lang="ru-RU" sz="1400" b="1" dirty="0" smtClean="0"/>
              <a:t>Крутясь,</a:t>
            </a:r>
          </a:p>
          <a:p>
            <a:pPr algn="ctr"/>
            <a:r>
              <a:rPr lang="ru-RU" sz="1400" b="1" dirty="0" smtClean="0"/>
              <a:t>Сливаясь,</a:t>
            </a:r>
          </a:p>
          <a:p>
            <a:pPr algn="ctr"/>
            <a:r>
              <a:rPr lang="ru-RU" sz="1400" b="1" dirty="0" smtClean="0"/>
              <a:t>Вздымаясь,</a:t>
            </a:r>
          </a:p>
          <a:p>
            <a:pPr algn="ctr"/>
            <a:r>
              <a:rPr lang="ru-RU" sz="1400" b="1" dirty="0" smtClean="0"/>
              <a:t>Вздуваясь,</a:t>
            </a:r>
          </a:p>
          <a:p>
            <a:pPr algn="ctr"/>
            <a:r>
              <a:rPr lang="ru-RU" sz="1400" b="1" dirty="0" smtClean="0"/>
              <a:t>Мелькая, шурша,</a:t>
            </a:r>
          </a:p>
          <a:p>
            <a:pPr algn="ctr"/>
            <a:r>
              <a:rPr lang="ru-RU" sz="1400" b="1" dirty="0" smtClean="0"/>
              <a:t>Резвясь и спеша,</a:t>
            </a:r>
          </a:p>
          <a:p>
            <a:pPr algn="ctr"/>
            <a:r>
              <a:rPr lang="ru-RU" sz="1400" b="1" dirty="0" smtClean="0"/>
              <a:t>Скользя и обнимаясь,</a:t>
            </a:r>
          </a:p>
          <a:p>
            <a:pPr algn="ctr"/>
            <a:r>
              <a:rPr lang="ru-RU" sz="1400" b="1" dirty="0" smtClean="0"/>
              <a:t>Делясь и встречаясь, </a:t>
            </a:r>
          </a:p>
          <a:p>
            <a:pPr algn="ctr"/>
            <a:r>
              <a:rPr lang="ru-RU" sz="1400" b="1" dirty="0" smtClean="0"/>
              <a:t>Лаская, бунтуя, летя,</a:t>
            </a:r>
          </a:p>
          <a:p>
            <a:pPr algn="ctr"/>
            <a:r>
              <a:rPr lang="ru-RU" sz="1400" b="1" dirty="0" smtClean="0"/>
              <a:t>Играя, дробясь, шелестя,</a:t>
            </a:r>
          </a:p>
          <a:p>
            <a:pPr algn="ctr"/>
            <a:r>
              <a:rPr lang="ru-RU" sz="1400" b="1" dirty="0" smtClean="0"/>
              <a:t>Блистая, взлетая, шатаясь,</a:t>
            </a:r>
          </a:p>
          <a:p>
            <a:pPr algn="ctr"/>
            <a:r>
              <a:rPr lang="ru-RU" sz="1400" b="1" dirty="0" smtClean="0"/>
              <a:t>Сплетаясь, звеня, клокоча,</a:t>
            </a:r>
          </a:p>
          <a:p>
            <a:pPr algn="ctr"/>
            <a:r>
              <a:rPr lang="ru-RU" sz="1400" b="1" dirty="0" smtClean="0"/>
              <a:t>Морщинясь, волнуясь, катаясь,</a:t>
            </a:r>
          </a:p>
          <a:p>
            <a:pPr algn="ctr"/>
            <a:r>
              <a:rPr lang="ru-RU" sz="1400" b="1" dirty="0" smtClean="0"/>
              <a:t>Бросаясь, меняясь, воркуя, шумя,</a:t>
            </a:r>
          </a:p>
          <a:p>
            <a:pPr algn="ctr"/>
            <a:r>
              <a:rPr lang="ru-RU" sz="1400" b="1" dirty="0" smtClean="0"/>
              <a:t>Взметаясь и пенясь, ликуя, гремя,</a:t>
            </a:r>
          </a:p>
          <a:p>
            <a:pPr algn="ctr"/>
            <a:r>
              <a:rPr lang="ru-RU" sz="1400" b="1" dirty="0" smtClean="0"/>
              <a:t>Дрожа, разливаясь, смеясь и болтая,</a:t>
            </a:r>
          </a:p>
          <a:p>
            <a:pPr algn="ctr"/>
            <a:r>
              <a:rPr lang="ru-RU" sz="1400" b="1" dirty="0" smtClean="0"/>
              <a:t>Катаясь, извиваясь, стремясь, вырастая,</a:t>
            </a:r>
          </a:p>
          <a:p>
            <a:pPr algn="ctr"/>
            <a:r>
              <a:rPr lang="ru-RU" sz="1400" b="1" dirty="0" smtClean="0"/>
              <a:t>Вперед и вперед убегая в свободном задоре-</a:t>
            </a:r>
          </a:p>
          <a:p>
            <a:pPr algn="ctr"/>
            <a:r>
              <a:rPr lang="ru-RU" sz="1400" b="1" dirty="0" smtClean="0"/>
              <a:t>Так падают бурные волны в сверкающем, быстром </a:t>
            </a:r>
            <a:r>
              <a:rPr lang="ru-RU" sz="1400" b="1" dirty="0" err="1" smtClean="0"/>
              <a:t>Лодоре</a:t>
            </a:r>
            <a:r>
              <a:rPr lang="ru-RU" sz="1400" b="1" dirty="0" smtClean="0"/>
              <a:t>!</a:t>
            </a:r>
            <a:endParaRPr lang="ru-RU" sz="1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ФИЗКУЛЬТМИНУТКА</a:t>
            </a:r>
            <a:endParaRPr lang="ru-RU" dirty="0"/>
          </a:p>
        </p:txBody>
      </p:sp>
      <p:pic>
        <p:nvPicPr>
          <p:cNvPr id="24578" name="Picture 2" descr="http://gala-gif.narod.ru/images/gala54rt.gif"/>
          <p:cNvPicPr>
            <a:picLocks noChangeAspect="1" noChangeArrowheads="1" noCrop="1"/>
          </p:cNvPicPr>
          <p:nvPr/>
        </p:nvPicPr>
        <p:blipFill>
          <a:blip r:embed="rId2" cstate="print"/>
          <a:srcRect/>
          <a:stretch>
            <a:fillRect/>
          </a:stretch>
        </p:blipFill>
        <p:spPr bwMode="auto">
          <a:xfrm>
            <a:off x="2500298" y="1928802"/>
            <a:ext cx="4286250" cy="428625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Monotype Corsiva" pitchFamily="66" charset="0"/>
              </a:rPr>
              <a:t>«Орфографическая долина»</a:t>
            </a:r>
            <a:endParaRPr lang="ru-RU" b="1" dirty="0">
              <a:latin typeface="Monotype Corsiva" pitchFamily="66" charset="0"/>
            </a:endParaRPr>
          </a:p>
        </p:txBody>
      </p:sp>
      <p:pic>
        <p:nvPicPr>
          <p:cNvPr id="23554" name="Picture 2" descr="https://ds03.infourok.ru/uploads/ex/066b/0001eeb2-5cdb1c63/2/img31.jpg"/>
          <p:cNvPicPr>
            <a:picLocks noChangeAspect="1" noChangeArrowheads="1"/>
          </p:cNvPicPr>
          <p:nvPr/>
        </p:nvPicPr>
        <p:blipFill>
          <a:blip r:embed="rId2" cstate="print"/>
          <a:srcRect/>
          <a:stretch>
            <a:fillRect/>
          </a:stretch>
        </p:blipFill>
        <p:spPr bwMode="auto">
          <a:xfrm>
            <a:off x="357158" y="1214422"/>
            <a:ext cx="8429684" cy="5286412"/>
          </a:xfrm>
          <a:prstGeom prst="rect">
            <a:avLst/>
          </a:prstGeom>
          <a:noFill/>
        </p:spPr>
      </p:pic>
      <p:sp>
        <p:nvSpPr>
          <p:cNvPr id="4" name="TextBox 3"/>
          <p:cNvSpPr txBox="1"/>
          <p:nvPr/>
        </p:nvSpPr>
        <p:spPr>
          <a:xfrm>
            <a:off x="6715140" y="3857628"/>
            <a:ext cx="1071570" cy="461665"/>
          </a:xfrm>
          <a:prstGeom prst="rect">
            <a:avLst/>
          </a:prstGeom>
          <a:noFill/>
        </p:spPr>
        <p:txBody>
          <a:bodyPr wrap="square" rtlCol="0">
            <a:spAutoFit/>
          </a:bodyPr>
          <a:lstStyle/>
          <a:p>
            <a:pPr algn="ctr"/>
            <a:r>
              <a:rPr lang="ru-RU" sz="2400" b="1" dirty="0" smtClean="0"/>
              <a:t>НЕ</a:t>
            </a:r>
            <a:endParaRPr lang="ru-RU" sz="2400" b="1" dirty="0"/>
          </a:p>
        </p:txBody>
      </p:sp>
      <p:sp>
        <p:nvSpPr>
          <p:cNvPr id="6" name="TextBox 5"/>
          <p:cNvSpPr txBox="1"/>
          <p:nvPr/>
        </p:nvSpPr>
        <p:spPr>
          <a:xfrm>
            <a:off x="3786182" y="2714620"/>
            <a:ext cx="1071570" cy="461665"/>
          </a:xfrm>
          <a:prstGeom prst="rect">
            <a:avLst/>
          </a:prstGeom>
          <a:noFill/>
        </p:spPr>
        <p:txBody>
          <a:bodyPr wrap="square" rtlCol="0">
            <a:spAutoFit/>
          </a:bodyPr>
          <a:lstStyle/>
          <a:p>
            <a:pPr algn="ctr"/>
            <a:r>
              <a:rPr lang="ru-RU" sz="2400" b="1" dirty="0" smtClean="0">
                <a:solidFill>
                  <a:schemeClr val="bg1"/>
                </a:solidFill>
              </a:rPr>
              <a:t>НЕ</a:t>
            </a:r>
            <a:endParaRPr lang="ru-RU" sz="2400" b="1" dirty="0">
              <a:solidFill>
                <a:schemeClr val="bg1"/>
              </a:solidFill>
            </a:endParaRPr>
          </a:p>
        </p:txBody>
      </p:sp>
      <p:sp>
        <p:nvSpPr>
          <p:cNvPr id="7" name="TextBox 6"/>
          <p:cNvSpPr txBox="1"/>
          <p:nvPr/>
        </p:nvSpPr>
        <p:spPr>
          <a:xfrm>
            <a:off x="4429124" y="4214818"/>
            <a:ext cx="1071570" cy="461665"/>
          </a:xfrm>
          <a:prstGeom prst="rect">
            <a:avLst/>
          </a:prstGeom>
          <a:noFill/>
        </p:spPr>
        <p:txBody>
          <a:bodyPr wrap="square" rtlCol="0">
            <a:spAutoFit/>
          </a:bodyPr>
          <a:lstStyle/>
          <a:p>
            <a:pPr algn="ctr"/>
            <a:r>
              <a:rPr lang="ru-RU" sz="2400" b="1" dirty="0" smtClean="0">
                <a:solidFill>
                  <a:schemeClr val="bg1"/>
                </a:solidFill>
              </a:rPr>
              <a:t>НЕ</a:t>
            </a:r>
            <a:endParaRPr lang="ru-RU" sz="2400" b="1" dirty="0">
              <a:solidFill>
                <a:schemeClr val="bg1"/>
              </a:solidFill>
            </a:endParaRPr>
          </a:p>
        </p:txBody>
      </p:sp>
      <p:sp>
        <p:nvSpPr>
          <p:cNvPr id="8" name="TextBox 7"/>
          <p:cNvSpPr txBox="1"/>
          <p:nvPr/>
        </p:nvSpPr>
        <p:spPr>
          <a:xfrm>
            <a:off x="2143108" y="2214554"/>
            <a:ext cx="1071570" cy="461665"/>
          </a:xfrm>
          <a:prstGeom prst="rect">
            <a:avLst/>
          </a:prstGeom>
          <a:noFill/>
        </p:spPr>
        <p:txBody>
          <a:bodyPr wrap="square" rtlCol="0">
            <a:spAutoFit/>
          </a:bodyPr>
          <a:lstStyle/>
          <a:p>
            <a:pPr algn="ctr"/>
            <a:r>
              <a:rPr lang="ru-RU" sz="2400" b="1" dirty="0" smtClean="0">
                <a:solidFill>
                  <a:schemeClr val="bg1"/>
                </a:solidFill>
              </a:rPr>
              <a:t>НЕ</a:t>
            </a:r>
            <a:endParaRPr lang="ru-RU" sz="2400" b="1" dirty="0">
              <a:solidFill>
                <a:schemeClr val="bg1"/>
              </a:solidFill>
            </a:endParaRPr>
          </a:p>
        </p:txBody>
      </p:sp>
      <p:sp>
        <p:nvSpPr>
          <p:cNvPr id="9" name="TextBox 8"/>
          <p:cNvSpPr txBox="1"/>
          <p:nvPr/>
        </p:nvSpPr>
        <p:spPr>
          <a:xfrm>
            <a:off x="5572132" y="2857496"/>
            <a:ext cx="1071570" cy="461665"/>
          </a:xfrm>
          <a:prstGeom prst="rect">
            <a:avLst/>
          </a:prstGeom>
          <a:noFill/>
        </p:spPr>
        <p:txBody>
          <a:bodyPr wrap="square" rtlCol="0">
            <a:spAutoFit/>
          </a:bodyPr>
          <a:lstStyle/>
          <a:p>
            <a:pPr algn="ctr"/>
            <a:r>
              <a:rPr lang="ru-RU" sz="2400" b="1" dirty="0" smtClean="0">
                <a:solidFill>
                  <a:schemeClr val="bg1"/>
                </a:solidFill>
              </a:rPr>
              <a:t>НЕ</a:t>
            </a:r>
            <a:endParaRPr lang="ru-RU" sz="2400" b="1" dirty="0">
              <a:solidFill>
                <a:schemeClr val="bg1"/>
              </a:solidFill>
            </a:endParaRPr>
          </a:p>
        </p:txBody>
      </p:sp>
      <p:sp>
        <p:nvSpPr>
          <p:cNvPr id="10" name="TextBox 9"/>
          <p:cNvSpPr txBox="1"/>
          <p:nvPr/>
        </p:nvSpPr>
        <p:spPr>
          <a:xfrm>
            <a:off x="1714480" y="4071942"/>
            <a:ext cx="1071570" cy="461665"/>
          </a:xfrm>
          <a:prstGeom prst="rect">
            <a:avLst/>
          </a:prstGeom>
          <a:noFill/>
        </p:spPr>
        <p:txBody>
          <a:bodyPr wrap="square" rtlCol="0">
            <a:spAutoFit/>
          </a:bodyPr>
          <a:lstStyle/>
          <a:p>
            <a:pPr algn="ctr"/>
            <a:r>
              <a:rPr lang="ru-RU" sz="2400" b="1" dirty="0" smtClean="0">
                <a:solidFill>
                  <a:schemeClr val="bg1"/>
                </a:solidFill>
              </a:rPr>
              <a:t>НЕ</a:t>
            </a:r>
            <a:endParaRPr lang="ru-RU" sz="2400" b="1" dirty="0">
              <a:solidFill>
                <a:schemeClr val="bg1"/>
              </a:solidFill>
            </a:endParaRPr>
          </a:p>
        </p:txBody>
      </p:sp>
      <p:sp>
        <p:nvSpPr>
          <p:cNvPr id="11" name="TextBox 10"/>
          <p:cNvSpPr txBox="1"/>
          <p:nvPr/>
        </p:nvSpPr>
        <p:spPr>
          <a:xfrm>
            <a:off x="5786446" y="4500570"/>
            <a:ext cx="1071570" cy="461665"/>
          </a:xfrm>
          <a:prstGeom prst="rect">
            <a:avLst/>
          </a:prstGeom>
          <a:noFill/>
        </p:spPr>
        <p:txBody>
          <a:bodyPr wrap="square" rtlCol="0">
            <a:spAutoFit/>
          </a:bodyPr>
          <a:lstStyle/>
          <a:p>
            <a:pPr algn="ctr"/>
            <a:r>
              <a:rPr lang="ru-RU" sz="2400" b="1" dirty="0" smtClean="0">
                <a:solidFill>
                  <a:schemeClr val="bg1"/>
                </a:solidFill>
              </a:rPr>
              <a:t>НЕ</a:t>
            </a:r>
            <a:endParaRPr lang="ru-RU" sz="2400" b="1" dirty="0">
              <a:solidFill>
                <a:schemeClr val="bg1"/>
              </a:solidFill>
            </a:endParaRPr>
          </a:p>
        </p:txBody>
      </p:sp>
      <p:sp>
        <p:nvSpPr>
          <p:cNvPr id="12" name="TextBox 11"/>
          <p:cNvSpPr txBox="1"/>
          <p:nvPr/>
        </p:nvSpPr>
        <p:spPr>
          <a:xfrm>
            <a:off x="2143108" y="3143248"/>
            <a:ext cx="1071570" cy="461665"/>
          </a:xfrm>
          <a:prstGeom prst="rect">
            <a:avLst/>
          </a:prstGeom>
          <a:noFill/>
        </p:spPr>
        <p:txBody>
          <a:bodyPr wrap="square" rtlCol="0">
            <a:spAutoFit/>
          </a:bodyPr>
          <a:lstStyle/>
          <a:p>
            <a:pPr algn="ctr"/>
            <a:r>
              <a:rPr lang="ru-RU" sz="2400" b="1" dirty="0" smtClean="0">
                <a:solidFill>
                  <a:schemeClr val="bg1"/>
                </a:solidFill>
              </a:rPr>
              <a:t>НЕ</a:t>
            </a:r>
            <a:endParaRPr lang="ru-RU" sz="2400" b="1" dirty="0">
              <a:solidFill>
                <a:schemeClr val="bg1"/>
              </a:solidFill>
            </a:endParaRPr>
          </a:p>
        </p:txBody>
      </p:sp>
      <p:sp>
        <p:nvSpPr>
          <p:cNvPr id="13" name="TextBox 12"/>
          <p:cNvSpPr txBox="1"/>
          <p:nvPr/>
        </p:nvSpPr>
        <p:spPr>
          <a:xfrm>
            <a:off x="3071802" y="4429132"/>
            <a:ext cx="1071570" cy="461665"/>
          </a:xfrm>
          <a:prstGeom prst="rect">
            <a:avLst/>
          </a:prstGeom>
          <a:noFill/>
        </p:spPr>
        <p:txBody>
          <a:bodyPr wrap="square" rtlCol="0">
            <a:spAutoFit/>
          </a:bodyPr>
          <a:lstStyle/>
          <a:p>
            <a:pPr algn="ctr"/>
            <a:r>
              <a:rPr lang="ru-RU" sz="2400" b="1" dirty="0" smtClean="0">
                <a:solidFill>
                  <a:schemeClr val="bg1"/>
                </a:solidFill>
              </a:rPr>
              <a:t>НЕ</a:t>
            </a:r>
            <a:endParaRPr lang="ru-RU"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 calcmode="lin" valueType="num">
                                      <p:cBhvr additive="base">
                                        <p:cTn id="13" dur="500" fill="hold"/>
                                        <p:tgtEl>
                                          <p:spTgt spid="23554"/>
                                        </p:tgtEl>
                                        <p:attrNameLst>
                                          <p:attrName>ppt_x</p:attrName>
                                        </p:attrNameLst>
                                      </p:cBhvr>
                                      <p:tavLst>
                                        <p:tav tm="0">
                                          <p:val>
                                            <p:strVal val="#ppt_x"/>
                                          </p:val>
                                        </p:tav>
                                        <p:tav tm="100000">
                                          <p:val>
                                            <p:strVal val="#ppt_x"/>
                                          </p:val>
                                        </p:tav>
                                      </p:tavLst>
                                    </p:anim>
                                    <p:anim calcmode="lin" valueType="num">
                                      <p:cBhvr additive="base">
                                        <p:cTn id="14"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Другая 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FAC08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594</Words>
  <Application>Microsoft Office PowerPoint</Application>
  <PresentationFormat>Экран (4:3)</PresentationFormat>
  <Paragraphs>138</Paragraphs>
  <Slides>23</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Чтобы переварить знания, надо поглощать их с аппетитом.</vt:lpstr>
      <vt:lpstr>Слайд 2</vt:lpstr>
      <vt:lpstr>Слайд 3</vt:lpstr>
      <vt:lpstr>Слайд 4</vt:lpstr>
      <vt:lpstr>Слайд 5</vt:lpstr>
      <vt:lpstr>Слайд 6</vt:lpstr>
      <vt:lpstr>Р. Саути «Лодорский водопад»</vt:lpstr>
      <vt:lpstr>ФИЗКУЛЬТМИНУТКА</vt:lpstr>
      <vt:lpstr>«Орфографическая долина»</vt:lpstr>
      <vt:lpstr>1 группа: Определите предложение, в котором НЕ с выделенным словом пишется РАЗДЕЛЬНО. Раскройте скобки и выпишите это слово.  1) (Не)получив на другой день ответа, он послал еще одно письмо. 2) Справа над лесистыми холмами сияла (не)мигающая звезда.  3) Мы сразу поняли, что мальчишка говорил (не)правду.  4) Мы проезжали мимо (не)широкой горной речки.   2 группа: Определите предложение, в котором НЕ с выделенным словом пишется СЛИТНО. Раскройте скобки и выпишите это слово.  1) Я (не)мог поступить иначе. 2) Она, ничего (не)ответив, продолжала смотреть в небо. 3) В нем (не)было ни совести, ни доброты, ни честности. 4) Он смотрел на меня, (не)доумевая.  </vt:lpstr>
      <vt:lpstr>Слайд 11</vt:lpstr>
      <vt:lpstr>«Пунктуационный сад»</vt:lpstr>
      <vt:lpstr> Задание: расставьте запятые там, где надо. Объясните постановку знаков препинания или их отсутствие.</vt:lpstr>
      <vt:lpstr>Слайд 14</vt:lpstr>
      <vt:lpstr>«Дворец контроля»</vt:lpstr>
      <vt:lpstr>Слайд 16</vt:lpstr>
      <vt:lpstr>    </vt:lpstr>
      <vt:lpstr>Проверь и оцени себя!</vt:lpstr>
      <vt:lpstr>Слайд 19</vt:lpstr>
      <vt:lpstr>Слайд 20</vt:lpstr>
      <vt:lpstr>Слайд 21</vt:lpstr>
      <vt:lpstr>Домашнее задание:</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Admin</cp:lastModifiedBy>
  <cp:revision>31</cp:revision>
  <dcterms:created xsi:type="dcterms:W3CDTF">2013-08-20T23:50:31Z</dcterms:created>
  <dcterms:modified xsi:type="dcterms:W3CDTF">2018-02-19T15:33:59Z</dcterms:modified>
</cp:coreProperties>
</file>